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3"/>
  </p:sldMasterIdLst>
  <p:notesMasterIdLst>
    <p:notesMasterId r:id="rId5"/>
  </p:notesMasterIdLst>
  <p:sldIdLst>
    <p:sldId id="256" r:id="rId4"/>
    <p:sldId id="266" r:id="rId6"/>
    <p:sldId id="257" r:id="rId7"/>
    <p:sldId id="258" r:id="rId8"/>
    <p:sldId id="283" r:id="rId9"/>
    <p:sldId id="259" r:id="rId10"/>
    <p:sldId id="276" r:id="rId11"/>
    <p:sldId id="277" r:id="rId12"/>
    <p:sldId id="280" r:id="rId13"/>
    <p:sldId id="278" r:id="rId14"/>
    <p:sldId id="279" r:id="rId15"/>
    <p:sldId id="281" r:id="rId16"/>
    <p:sldId id="282" r:id="rId17"/>
    <p:sldId id="275" r:id="rId18"/>
    <p:sldId id="261" r:id="rId19"/>
    <p:sldId id="267" r:id="rId20"/>
    <p:sldId id="262" r:id="rId21"/>
    <p:sldId id="268" r:id="rId22"/>
    <p:sldId id="269" r:id="rId23"/>
    <p:sldId id="270" r:id="rId24"/>
    <p:sldId id="271" r:id="rId25"/>
    <p:sldId id="274" r:id="rId26"/>
    <p:sldId id="263" r:id="rId27"/>
    <p:sldId id="273" r:id="rId28"/>
    <p:sldId id="264" r:id="rId29"/>
    <p:sldId id="265" r:id="rId30"/>
  </p:sldIdLst>
  <p:sldSz cx="14630400" cy="8229600"/>
  <p:notesSz cx="8229600" cy="14630400"/>
  <p:embeddedFontLst>
    <p:embeddedFont>
      <p:font typeface="Nunito Semi Bold" pitchFamily="34" charset="0"/>
      <p:bold r:id="rId34"/>
    </p:embeddedFont>
    <p:embeddedFont>
      <p:font typeface="Nunito Semi Bold" pitchFamily="34" charset="-122"/>
      <p:bold r:id="rId35"/>
    </p:embeddedFont>
    <p:embeddedFont>
      <p:font typeface="Nunito Semi Bold" pitchFamily="34" charset="-120"/>
      <p:bold r:id="rId36"/>
    </p:embeddedFont>
    <p:embeddedFont>
      <p:font typeface="PT Sans" panose="020B0703020203020204" pitchFamily="34" charset="0"/>
      <p:bold r:id="rId37"/>
    </p:embeddedFont>
    <p:embeddedFont>
      <p:font typeface="PT Sans" panose="020B0703020203020204" pitchFamily="34" charset="-122"/>
      <p:bold r:id="rId38"/>
    </p:embeddedFont>
    <p:embeddedFont>
      <p:font typeface="PT Sans" panose="020B0703020203020204" pitchFamily="34" charset="-120"/>
      <p:bold r:id="rId39"/>
    </p:embeddedFont>
    <p:embeddedFont>
      <p:font typeface="Calibri" panose="020F0502020204030204" charset="0"/>
      <p:regular r:id="rId40"/>
      <p:bold r:id="rId41"/>
      <p:italic r:id="rId42"/>
      <p:boldItalic r:id="rId43"/>
    </p:embeddedFont>
    <p:embeddedFont>
      <p:font typeface="Calibri Light" panose="020F0302020204030204" charset="0"/>
      <p:regular r:id="rId44"/>
      <p:italic r:id="rId4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5" Type="http://schemas.openxmlformats.org/officeDocument/2006/relationships/font" Target="fonts/font12.fntdata"/><Relationship Id="rId44" Type="http://schemas.openxmlformats.org/officeDocument/2006/relationships/font" Target="fonts/font11.fntdata"/><Relationship Id="rId43" Type="http://schemas.openxmlformats.org/officeDocument/2006/relationships/font" Target="fonts/font10.fntdata"/><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slide" Target="slides/slide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8.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9.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355169"/>
            <a:ext cx="7468553" cy="1408033"/>
          </a:xfrm>
          <a:prstGeom prst="rect">
            <a:avLst/>
          </a:prstGeom>
          <a:noFill/>
        </p:spPr>
        <p:txBody>
          <a:bodyPr wrap="square" lIns="0" tIns="0" rIns="0" bIns="0" rtlCol="0" anchor="t"/>
          <a:lstStyle/>
          <a:p>
            <a:pPr marL="0" indent="0" algn="ctr">
              <a:lnSpc>
                <a:spcPts val="5500"/>
              </a:lnSpc>
              <a:buNone/>
            </a:pPr>
            <a:r>
              <a:rPr lang="en-US" sz="4800" dirty="0">
                <a:solidFill>
                  <a:srgbClr val="00002E"/>
                </a:solidFill>
                <a:latin typeface="Nunito Semi Bold" pitchFamily="34" charset="0"/>
                <a:ea typeface="Nunito Semi Bold" pitchFamily="34" charset="-122"/>
                <a:cs typeface="Nunito Semi Bold" pitchFamily="34" charset="-120"/>
              </a:rPr>
              <a:t>Wazuh </a:t>
            </a:r>
            <a:endParaRPr lang="en-US" sz="4800" dirty="0">
              <a:solidFill>
                <a:srgbClr val="00002E"/>
              </a:solidFill>
              <a:latin typeface="Nunito Semi Bold" pitchFamily="34" charset="0"/>
              <a:ea typeface="Nunito Semi Bold" pitchFamily="34" charset="-122"/>
              <a:cs typeface="Nunito Semi Bold" pitchFamily="34" charset="-120"/>
            </a:endParaRPr>
          </a:p>
          <a:p>
            <a:pPr marL="0" indent="0" algn="ctr">
              <a:lnSpc>
                <a:spcPts val="5500"/>
              </a:lnSpc>
              <a:buNone/>
            </a:pPr>
            <a:endParaRPr lang="en-US" sz="4800" dirty="0">
              <a:solidFill>
                <a:srgbClr val="00002E"/>
              </a:solidFill>
              <a:latin typeface="Nunito Semi Bold" pitchFamily="34" charset="0"/>
              <a:ea typeface="Nunito Semi Bold" pitchFamily="34" charset="-122"/>
              <a:cs typeface="Nunito Semi Bold" pitchFamily="34" charset="-120"/>
            </a:endParaRPr>
          </a:p>
          <a:p>
            <a:pPr marL="0" indent="0" algn="ctr">
              <a:lnSpc>
                <a:spcPts val="5500"/>
              </a:lnSpc>
              <a:buNone/>
            </a:pPr>
            <a:r>
              <a:rPr lang="en-US" sz="4800" dirty="0">
                <a:solidFill>
                  <a:srgbClr val="00002E"/>
                </a:solidFill>
                <a:latin typeface="Nunito Semi Bold" pitchFamily="34" charset="0"/>
                <a:ea typeface="Nunito Semi Bold" pitchFamily="34" charset="-122"/>
                <a:cs typeface="Nunito Semi Bold" pitchFamily="34" charset="-120"/>
              </a:rPr>
              <a:t>(Security Platform)</a:t>
            </a:r>
            <a:endParaRPr lang="en-US" sz="4800" dirty="0">
              <a:solidFill>
                <a:srgbClr val="00002E"/>
              </a:solidFill>
              <a:latin typeface="Nunito Semi Bold" pitchFamily="34" charset="0"/>
              <a:ea typeface="Nunito Semi Bold" pitchFamily="34" charset="-122"/>
              <a:cs typeface="Nunito Semi Bold" pitchFamily="34" charset="-120"/>
            </a:endParaRPr>
          </a:p>
        </p:txBody>
      </p:sp>
      <p:sp>
        <p:nvSpPr>
          <p:cNvPr id="4" name="Text 1"/>
          <p:cNvSpPr/>
          <p:nvPr/>
        </p:nvSpPr>
        <p:spPr>
          <a:xfrm>
            <a:off x="6324124" y="3122176"/>
            <a:ext cx="7468553" cy="3064193"/>
          </a:xfrm>
          <a:prstGeom prst="rect">
            <a:avLst/>
          </a:prstGeom>
          <a:noFill/>
        </p:spPr>
        <p:txBody>
          <a:bodyPr wrap="square" lIns="0" tIns="0" rIns="0" bIns="0" rtlCol="0" anchor="t"/>
          <a:lstStyle/>
          <a:p>
            <a:pPr marL="0" indent="0">
              <a:lnSpc>
                <a:spcPts val="3000"/>
              </a:lnSpc>
              <a:buNone/>
            </a:pPr>
            <a:endParaRPr lang="en-US" sz="1850" dirty="0"/>
          </a:p>
        </p:txBody>
      </p:sp>
      <p:sp>
        <p:nvSpPr>
          <p:cNvPr id="5" name="Shape 2"/>
          <p:cNvSpPr/>
          <p:nvPr/>
        </p:nvSpPr>
        <p:spPr>
          <a:xfrm>
            <a:off x="6324124" y="6473428"/>
            <a:ext cx="382905" cy="382905"/>
          </a:xfrm>
          <a:prstGeom prst="roundRect">
            <a:avLst>
              <a:gd name="adj" fmla="val 23878209"/>
            </a:avLst>
          </a:prstGeom>
          <a:noFill/>
          <a:ln w="7620">
            <a:solidFill>
              <a:srgbClr val="FFFFFF"/>
            </a:solidFill>
            <a:prstDash val="solid"/>
          </a:ln>
        </p:spPr>
      </p:sp>
      <p:sp>
        <p:nvSpPr>
          <p:cNvPr id="7" name="Text 3"/>
          <p:cNvSpPr/>
          <p:nvPr/>
        </p:nvSpPr>
        <p:spPr>
          <a:xfrm>
            <a:off x="7047032" y="5054759"/>
            <a:ext cx="2397800" cy="418862"/>
          </a:xfrm>
          <a:prstGeom prst="rect">
            <a:avLst/>
          </a:prstGeom>
          <a:noFill/>
        </p:spPr>
        <p:txBody>
          <a:bodyPr wrap="none" lIns="0" tIns="0" rIns="0" bIns="0" rtlCol="0" anchor="t"/>
          <a:lstStyle/>
          <a:p>
            <a:pPr marL="0" indent="0" algn="l">
              <a:lnSpc>
                <a:spcPct val="150000"/>
              </a:lnSpc>
              <a:buNone/>
            </a:pPr>
            <a:r>
              <a:rPr lang="en-US" sz="2350" b="1" dirty="0">
                <a:solidFill>
                  <a:srgbClr val="00002E"/>
                </a:solidFill>
                <a:latin typeface="+mn-ea"/>
                <a:ea typeface="PT Sans Bold" pitchFamily="34" charset="-122"/>
                <a:cs typeface="+mn-ea"/>
              </a:rPr>
              <a:t>Presented by:</a:t>
            </a:r>
            <a:endParaRPr lang="en-US" sz="2350" b="1" dirty="0">
              <a:solidFill>
                <a:srgbClr val="00002E"/>
              </a:solidFill>
              <a:latin typeface="+mn-ea"/>
              <a:ea typeface="PT Sans Bold" pitchFamily="34" charset="-122"/>
              <a:cs typeface="+mn-ea"/>
            </a:endParaRPr>
          </a:p>
          <a:p>
            <a:pPr marL="0" indent="0" algn="l">
              <a:lnSpc>
                <a:spcPct val="150000"/>
              </a:lnSpc>
              <a:buNone/>
            </a:pPr>
            <a:r>
              <a:rPr lang="en-US" sz="2350" b="1" dirty="0">
                <a:solidFill>
                  <a:srgbClr val="00002E"/>
                </a:solidFill>
                <a:latin typeface="+mn-ea"/>
                <a:ea typeface="PT Sans Bold" pitchFamily="34" charset="-122"/>
                <a:cs typeface="+mn-ea"/>
              </a:rPr>
              <a:t>         Zainab Mushtaq                 BSIT51F21S006</a:t>
            </a:r>
            <a:endParaRPr lang="en-US" sz="2350" dirty="0">
              <a:latin typeface="+mn-ea"/>
              <a:cs typeface="+mn-ea"/>
            </a:endParaRPr>
          </a:p>
        </p:txBody>
      </p:sp>
      <p:sp>
        <p:nvSpPr>
          <p:cNvPr id="8" name="Rectangles 7"/>
          <p:cNvSpPr/>
          <p:nvPr/>
        </p:nvSpPr>
        <p:spPr>
          <a:xfrm>
            <a:off x="12656820" y="7684770"/>
            <a:ext cx="1926590"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66)"/>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65)"/>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3)"/>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34)"/>
          <p:cNvPicPr>
            <a:picLocks noChangeAspect="1"/>
          </p:cNvPicPr>
          <p:nvPr/>
        </p:nvPicPr>
        <p:blipFill>
          <a:blip r:embed="rId1"/>
          <a:stretch>
            <a:fillRect/>
          </a:stretch>
        </p:blipFill>
        <p:spPr>
          <a:xfrm>
            <a:off x="0" y="-25400"/>
            <a:ext cx="14630400"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64)"/>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535430" y="703580"/>
            <a:ext cx="14859635" cy="1003300"/>
          </a:xfrm>
          <a:prstGeom prst="rect">
            <a:avLst/>
          </a:prstGeom>
          <a:noFill/>
        </p:spPr>
        <p:txBody>
          <a:bodyPr wrap="square" lIns="0" tIns="0" rIns="0" bIns="0" rtlCol="0" anchor="t"/>
          <a:lstStyle/>
          <a:p>
            <a:pPr marL="0" indent="0">
              <a:lnSpc>
                <a:spcPts val="3950"/>
              </a:lnSpc>
              <a:buNone/>
            </a:pPr>
            <a:r>
              <a:rPr lang="en-US" sz="4000" dirty="0">
                <a:solidFill>
                  <a:srgbClr val="00002E"/>
                </a:solidFill>
                <a:latin typeface="Nunito Semi Bold" pitchFamily="34" charset="0"/>
                <a:ea typeface="Nunito Semi Bold" pitchFamily="34" charset="-122"/>
                <a:cs typeface="Nunito Semi Bold" pitchFamily="34" charset="-120"/>
              </a:rPr>
              <a:t>Wazuh Dashboard: Monitoring and Management</a:t>
            </a:r>
            <a:endParaRPr lang="en-US" sz="4000" dirty="0">
              <a:solidFill>
                <a:srgbClr val="00002E"/>
              </a:solidFill>
              <a:latin typeface="Nunito Semi Bold" pitchFamily="34" charset="0"/>
              <a:ea typeface="Nunito Semi Bold" pitchFamily="34" charset="-122"/>
              <a:cs typeface="Nunito Semi Bold" pitchFamily="34" charset="-120"/>
            </a:endParaRPr>
          </a:p>
        </p:txBody>
      </p:sp>
      <p:sp>
        <p:nvSpPr>
          <p:cNvPr id="4" name="Text 1"/>
          <p:cNvSpPr/>
          <p:nvPr/>
        </p:nvSpPr>
        <p:spPr>
          <a:xfrm>
            <a:off x="3411299" y="1950998"/>
            <a:ext cx="7950041" cy="562927"/>
          </a:xfrm>
          <a:prstGeom prst="rect">
            <a:avLst/>
          </a:prstGeom>
          <a:noFill/>
        </p:spPr>
        <p:txBody>
          <a:bodyPr wrap="none" lIns="0" tIns="0" rIns="0" bIns="0" rtlCol="0" anchor="t"/>
          <a:lstStyle/>
          <a:p>
            <a:pPr marL="0" indent="0" algn="ctr">
              <a:lnSpc>
                <a:spcPts val="4400"/>
              </a:lnSpc>
              <a:buNone/>
            </a:pPr>
            <a:r>
              <a:rPr lang="en-US" sz="6600" dirty="0">
                <a:solidFill>
                  <a:srgbClr val="2D4DF2"/>
                </a:solidFill>
                <a:latin typeface="Nunito Semi Bold" pitchFamily="34" charset="0"/>
                <a:ea typeface="Nunito Semi Bold" pitchFamily="34" charset="-122"/>
                <a:cs typeface="Nunito Semi Bold" pitchFamily="34" charset="-120"/>
              </a:rPr>
              <a:t>1</a:t>
            </a:r>
            <a:endParaRPr lang="en-US" sz="6600" dirty="0">
              <a:solidFill>
                <a:srgbClr val="2D4DF2"/>
              </a:solidFill>
              <a:latin typeface="Nunito Semi Bold" pitchFamily="34" charset="0"/>
              <a:ea typeface="Nunito Semi Bold" pitchFamily="34" charset="-122"/>
              <a:cs typeface="Nunito Semi Bold" pitchFamily="34" charset="-120"/>
            </a:endParaRPr>
          </a:p>
        </p:txBody>
      </p:sp>
      <p:sp>
        <p:nvSpPr>
          <p:cNvPr id="5" name="Text 2"/>
          <p:cNvSpPr/>
          <p:nvPr/>
        </p:nvSpPr>
        <p:spPr>
          <a:xfrm>
            <a:off x="6382861" y="2727047"/>
            <a:ext cx="2006798" cy="250865"/>
          </a:xfrm>
          <a:prstGeom prst="rect">
            <a:avLst/>
          </a:prstGeom>
          <a:noFill/>
        </p:spPr>
        <p:txBody>
          <a:bodyPr wrap="none" lIns="0" tIns="0" rIns="0" bIns="0" rtlCol="0" anchor="t"/>
          <a:lstStyle/>
          <a:p>
            <a:pPr marL="0" indent="0" algn="ctr">
              <a:lnSpc>
                <a:spcPts val="1950"/>
              </a:lnSpc>
              <a:buNone/>
            </a:pPr>
            <a:r>
              <a:rPr lang="en-US" sz="2400" dirty="0">
                <a:solidFill>
                  <a:srgbClr val="00002E"/>
                </a:solidFill>
                <a:latin typeface="Nunito Semi Bold" pitchFamily="34" charset="0"/>
                <a:ea typeface="Nunito Semi Bold" pitchFamily="34" charset="-122"/>
                <a:cs typeface="Nunito Semi Bold" pitchFamily="34" charset="-120"/>
              </a:rPr>
              <a:t>Endpoint Security</a:t>
            </a:r>
            <a:endParaRPr lang="en-US" sz="2400" dirty="0">
              <a:solidFill>
                <a:srgbClr val="00002E"/>
              </a:solidFill>
              <a:latin typeface="Nunito Semi Bold" pitchFamily="34" charset="0"/>
              <a:ea typeface="Nunito Semi Bold" pitchFamily="34" charset="-122"/>
              <a:cs typeface="Nunito Semi Bold" pitchFamily="34" charset="-120"/>
            </a:endParaRPr>
          </a:p>
        </p:txBody>
      </p:sp>
      <p:sp>
        <p:nvSpPr>
          <p:cNvPr id="6" name="Text 3"/>
          <p:cNvSpPr/>
          <p:nvPr/>
        </p:nvSpPr>
        <p:spPr>
          <a:xfrm>
            <a:off x="3411299" y="3080187"/>
            <a:ext cx="7950041" cy="272891"/>
          </a:xfrm>
          <a:prstGeom prst="rect">
            <a:avLst/>
          </a:prstGeom>
          <a:noFill/>
        </p:spPr>
        <p:txBody>
          <a:bodyPr wrap="none" lIns="0" tIns="0" rIns="0" bIns="0" rtlCol="0" anchor="t"/>
          <a:lstStyle/>
          <a:p>
            <a:pPr marL="0" indent="0" algn="ctr">
              <a:lnSpc>
                <a:spcPts val="2100"/>
              </a:lnSpc>
              <a:buNone/>
            </a:pPr>
            <a:r>
              <a:rPr lang="en-US" sz="2400" dirty="0">
                <a:solidFill>
                  <a:srgbClr val="00002E"/>
                </a:solidFill>
                <a:latin typeface="+mj-lt"/>
                <a:ea typeface="PT Sans" panose="020B0703020203020204" pitchFamily="34" charset="-122"/>
                <a:cs typeface="+mj-lt"/>
              </a:rPr>
              <a:t>Monitor endpoint security status, identify potential threats, and perform remediation actions.</a:t>
            </a:r>
            <a:endParaRPr lang="en-US" sz="2400" dirty="0">
              <a:solidFill>
                <a:srgbClr val="00002E"/>
              </a:solidFill>
              <a:latin typeface="+mj-lt"/>
              <a:ea typeface="PT Sans" panose="020B0703020203020204" pitchFamily="34" charset="-122"/>
              <a:cs typeface="+mj-lt"/>
            </a:endParaRPr>
          </a:p>
        </p:txBody>
      </p:sp>
      <p:sp>
        <p:nvSpPr>
          <p:cNvPr id="7" name="Text 4"/>
          <p:cNvSpPr/>
          <p:nvPr/>
        </p:nvSpPr>
        <p:spPr>
          <a:xfrm>
            <a:off x="3411299" y="3950057"/>
            <a:ext cx="7950041" cy="562927"/>
          </a:xfrm>
          <a:prstGeom prst="rect">
            <a:avLst/>
          </a:prstGeom>
          <a:noFill/>
        </p:spPr>
        <p:txBody>
          <a:bodyPr wrap="none" lIns="0" tIns="0" rIns="0" bIns="0" rtlCol="0" anchor="t"/>
          <a:lstStyle/>
          <a:p>
            <a:pPr marL="0" indent="0" algn="ctr">
              <a:lnSpc>
                <a:spcPts val="4400"/>
              </a:lnSpc>
              <a:buNone/>
            </a:pPr>
            <a:r>
              <a:rPr lang="en-US" sz="6600" dirty="0">
                <a:solidFill>
                  <a:srgbClr val="018CE1"/>
                </a:solidFill>
                <a:latin typeface="Nunito Semi Bold" pitchFamily="34" charset="0"/>
                <a:ea typeface="Nunito Semi Bold" pitchFamily="34" charset="-122"/>
                <a:cs typeface="Nunito Semi Bold" pitchFamily="34" charset="-120"/>
              </a:rPr>
              <a:t>2</a:t>
            </a:r>
            <a:endParaRPr lang="en-US" sz="6600" dirty="0">
              <a:solidFill>
                <a:srgbClr val="018CE1"/>
              </a:solidFill>
              <a:latin typeface="Nunito Semi Bold" pitchFamily="34" charset="0"/>
              <a:ea typeface="Nunito Semi Bold" pitchFamily="34" charset="-122"/>
              <a:cs typeface="Nunito Semi Bold" pitchFamily="34" charset="-120"/>
            </a:endParaRPr>
          </a:p>
        </p:txBody>
      </p:sp>
      <p:sp>
        <p:nvSpPr>
          <p:cNvPr id="8" name="Text 5"/>
          <p:cNvSpPr/>
          <p:nvPr/>
        </p:nvSpPr>
        <p:spPr>
          <a:xfrm>
            <a:off x="6382861" y="4726107"/>
            <a:ext cx="2006798" cy="250865"/>
          </a:xfrm>
          <a:prstGeom prst="rect">
            <a:avLst/>
          </a:prstGeom>
          <a:noFill/>
        </p:spPr>
        <p:txBody>
          <a:bodyPr wrap="none" lIns="0" tIns="0" rIns="0" bIns="0" rtlCol="0" anchor="t"/>
          <a:lstStyle/>
          <a:p>
            <a:pPr marL="0" indent="0" algn="ctr">
              <a:lnSpc>
                <a:spcPts val="1950"/>
              </a:lnSpc>
              <a:buNone/>
            </a:pPr>
            <a:r>
              <a:rPr lang="en-US" sz="2400" dirty="0">
                <a:solidFill>
                  <a:srgbClr val="00002E"/>
                </a:solidFill>
                <a:latin typeface="Nunito Semi Bold" pitchFamily="34" charset="0"/>
                <a:ea typeface="Nunito Semi Bold" pitchFamily="34" charset="-122"/>
                <a:cs typeface="Nunito Semi Bold" pitchFamily="34" charset="-120"/>
              </a:rPr>
              <a:t>Threat Intelligence</a:t>
            </a:r>
            <a:endParaRPr lang="en-US" sz="2400" dirty="0">
              <a:solidFill>
                <a:srgbClr val="00002E"/>
              </a:solidFill>
              <a:latin typeface="Nunito Semi Bold" pitchFamily="34" charset="0"/>
              <a:ea typeface="Nunito Semi Bold" pitchFamily="34" charset="-122"/>
              <a:cs typeface="Nunito Semi Bold" pitchFamily="34" charset="-120"/>
            </a:endParaRPr>
          </a:p>
        </p:txBody>
      </p:sp>
      <p:sp>
        <p:nvSpPr>
          <p:cNvPr id="9" name="Text 6"/>
          <p:cNvSpPr/>
          <p:nvPr/>
        </p:nvSpPr>
        <p:spPr>
          <a:xfrm>
            <a:off x="3411299" y="5079246"/>
            <a:ext cx="7950041" cy="272891"/>
          </a:xfrm>
          <a:prstGeom prst="rect">
            <a:avLst/>
          </a:prstGeom>
          <a:noFill/>
        </p:spPr>
        <p:txBody>
          <a:bodyPr wrap="none" lIns="0" tIns="0" rIns="0" bIns="0" rtlCol="0" anchor="t"/>
          <a:lstStyle/>
          <a:p>
            <a:pPr marL="0" indent="0" algn="ctr">
              <a:lnSpc>
                <a:spcPts val="2100"/>
              </a:lnSpc>
              <a:buNone/>
            </a:pPr>
            <a:r>
              <a:rPr lang="en-US" sz="2400" dirty="0">
                <a:solidFill>
                  <a:srgbClr val="00002E"/>
                </a:solidFill>
                <a:latin typeface="+mj-lt"/>
                <a:ea typeface="PT Sans" panose="020B0703020203020204" pitchFamily="34" charset="-122"/>
                <a:cs typeface="+mj-lt"/>
              </a:rPr>
              <a:t>Integrate with external threat intelligence feeds for timely and accurate threat detection and analysis.</a:t>
            </a:r>
            <a:endParaRPr lang="en-US" sz="2400" dirty="0">
              <a:solidFill>
                <a:srgbClr val="00002E"/>
              </a:solidFill>
              <a:latin typeface="+mj-lt"/>
              <a:ea typeface="PT Sans" panose="020B0703020203020204" pitchFamily="34" charset="-122"/>
              <a:cs typeface="+mj-lt"/>
            </a:endParaRPr>
          </a:p>
        </p:txBody>
      </p:sp>
      <p:sp>
        <p:nvSpPr>
          <p:cNvPr id="10" name="Text 7"/>
          <p:cNvSpPr/>
          <p:nvPr/>
        </p:nvSpPr>
        <p:spPr>
          <a:xfrm>
            <a:off x="3411299" y="5949117"/>
            <a:ext cx="7950041" cy="562927"/>
          </a:xfrm>
          <a:prstGeom prst="rect">
            <a:avLst/>
          </a:prstGeom>
          <a:noFill/>
        </p:spPr>
        <p:txBody>
          <a:bodyPr wrap="none" lIns="0" tIns="0" rIns="0" bIns="0" rtlCol="0" anchor="t"/>
          <a:lstStyle/>
          <a:p>
            <a:pPr marL="0" indent="0" algn="ctr">
              <a:lnSpc>
                <a:spcPts val="4400"/>
              </a:lnSpc>
              <a:buNone/>
            </a:pPr>
            <a:r>
              <a:rPr lang="en-US" sz="6600" dirty="0">
                <a:solidFill>
                  <a:srgbClr val="DA33BF"/>
                </a:solidFill>
                <a:latin typeface="Nunito Semi Bold" pitchFamily="34" charset="0"/>
                <a:ea typeface="Nunito Semi Bold" pitchFamily="34" charset="-122"/>
                <a:cs typeface="Nunito Semi Bold" pitchFamily="34" charset="-120"/>
              </a:rPr>
              <a:t>3</a:t>
            </a:r>
            <a:endParaRPr lang="en-US" sz="6600" dirty="0">
              <a:solidFill>
                <a:srgbClr val="DA33BF"/>
              </a:solidFill>
              <a:latin typeface="Nunito Semi Bold" pitchFamily="34" charset="0"/>
              <a:ea typeface="Nunito Semi Bold" pitchFamily="34" charset="-122"/>
              <a:cs typeface="Nunito Semi Bold" pitchFamily="34" charset="-120"/>
            </a:endParaRPr>
          </a:p>
        </p:txBody>
      </p:sp>
      <p:sp>
        <p:nvSpPr>
          <p:cNvPr id="11" name="Text 8"/>
          <p:cNvSpPr/>
          <p:nvPr/>
        </p:nvSpPr>
        <p:spPr>
          <a:xfrm>
            <a:off x="6225818" y="6725166"/>
            <a:ext cx="2321004" cy="250865"/>
          </a:xfrm>
          <a:prstGeom prst="rect">
            <a:avLst/>
          </a:prstGeom>
          <a:noFill/>
        </p:spPr>
        <p:txBody>
          <a:bodyPr wrap="none" lIns="0" tIns="0" rIns="0" bIns="0" rtlCol="0" anchor="t"/>
          <a:lstStyle/>
          <a:p>
            <a:pPr marL="0" indent="0" algn="ctr">
              <a:lnSpc>
                <a:spcPts val="1950"/>
              </a:lnSpc>
              <a:buNone/>
            </a:pPr>
            <a:r>
              <a:rPr lang="en-US" sz="2400" dirty="0">
                <a:solidFill>
                  <a:srgbClr val="00002E"/>
                </a:solidFill>
                <a:latin typeface="Nunito Semi Bold" pitchFamily="34" charset="0"/>
                <a:ea typeface="Nunito Semi Bold" pitchFamily="34" charset="-122"/>
                <a:cs typeface="Nunito Semi Bold" pitchFamily="34" charset="-120"/>
              </a:rPr>
              <a:t>Compliance Management</a:t>
            </a:r>
            <a:endParaRPr lang="en-US" sz="2400" dirty="0">
              <a:solidFill>
                <a:srgbClr val="00002E"/>
              </a:solidFill>
              <a:latin typeface="Nunito Semi Bold" pitchFamily="34" charset="0"/>
              <a:ea typeface="Nunito Semi Bold" pitchFamily="34" charset="-122"/>
              <a:cs typeface="Nunito Semi Bold" pitchFamily="34" charset="-120"/>
            </a:endParaRPr>
          </a:p>
        </p:txBody>
      </p:sp>
      <p:sp>
        <p:nvSpPr>
          <p:cNvPr id="12" name="Text 9"/>
          <p:cNvSpPr/>
          <p:nvPr/>
        </p:nvSpPr>
        <p:spPr>
          <a:xfrm>
            <a:off x="886460" y="7078345"/>
            <a:ext cx="12964795" cy="546100"/>
          </a:xfrm>
          <a:prstGeom prst="rect">
            <a:avLst/>
          </a:prstGeom>
          <a:noFill/>
        </p:spPr>
        <p:txBody>
          <a:bodyPr wrap="square" lIns="0" tIns="0" rIns="0" bIns="0" rtlCol="0" anchor="t"/>
          <a:lstStyle/>
          <a:p>
            <a:pPr marL="0" indent="0" algn="ctr">
              <a:lnSpc>
                <a:spcPts val="2100"/>
              </a:lnSpc>
              <a:buNone/>
            </a:pPr>
            <a:r>
              <a:rPr lang="en-US" sz="2400" dirty="0">
                <a:solidFill>
                  <a:srgbClr val="00002E"/>
                </a:solidFill>
                <a:latin typeface="Calibri Light" panose="020F0302020204030204" charset="0"/>
                <a:ea typeface="PT Sans" panose="020B0703020203020204" pitchFamily="34" charset="-122"/>
                <a:cs typeface="Calibri Light" panose="020F0302020204030204" charset="0"/>
              </a:rPr>
              <a:t>Ensure compliance with industry standards like GDPR, PCI DSS, and HIPAA through comprehensive reporting and auditing capabilities.</a:t>
            </a:r>
            <a:endParaRPr lang="en-US" sz="2400" dirty="0">
              <a:solidFill>
                <a:srgbClr val="00002E"/>
              </a:solidFill>
              <a:latin typeface="Calibri Light" panose="020F0302020204030204" charset="0"/>
              <a:ea typeface="PT Sans" panose="020B0703020203020204" pitchFamily="34" charset="-122"/>
              <a:cs typeface="Calibri Light" panose="020F0302020204030204" charset="0"/>
            </a:endParaRPr>
          </a:p>
        </p:txBody>
      </p:sp>
      <p:sp>
        <p:nvSpPr>
          <p:cNvPr id="17" name="Rectangles 16"/>
          <p:cNvSpPr/>
          <p:nvPr/>
        </p:nvSpPr>
        <p:spPr>
          <a:xfrm>
            <a:off x="12656820" y="7672070"/>
            <a:ext cx="1926590"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Picture 12" descr="Screenshot (168)"/>
          <p:cNvPicPr>
            <a:picLocks noChangeAspect="1"/>
          </p:cNvPicPr>
          <p:nvPr/>
        </p:nvPicPr>
        <p:blipFill>
          <a:blip r:embed="rId1"/>
          <a:stretch>
            <a:fillRect/>
          </a:stretch>
        </p:blipFill>
        <p:spPr>
          <a:xfrm>
            <a:off x="-635" y="0"/>
            <a:ext cx="14630400" cy="8229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5089" y="563047"/>
            <a:ext cx="12447627" cy="600908"/>
          </a:xfrm>
          <a:prstGeom prst="rect">
            <a:avLst/>
          </a:prstGeom>
          <a:noFill/>
        </p:spPr>
        <p:txBody>
          <a:bodyPr wrap="none" lIns="0" tIns="0" rIns="0" bIns="0" rtlCol="0" anchor="t"/>
          <a:lstStyle/>
          <a:p>
            <a:pPr marL="0" indent="0">
              <a:lnSpc>
                <a:spcPts val="4700"/>
              </a:lnSpc>
              <a:buNone/>
            </a:pPr>
            <a:r>
              <a:rPr lang="en-US" sz="3750" dirty="0">
                <a:solidFill>
                  <a:srgbClr val="00002E"/>
                </a:solidFill>
                <a:latin typeface="Nunito Semi Bold" pitchFamily="34" charset="0"/>
                <a:ea typeface="Nunito Semi Bold" pitchFamily="34" charset="-122"/>
                <a:cs typeface="Nunito Semi Bold" pitchFamily="34" charset="-120"/>
              </a:rPr>
              <a:t>Managing Wazuh Agents: Ensuring Visibility and Control</a:t>
            </a:r>
            <a:endParaRPr lang="en-US" sz="3750" dirty="0"/>
          </a:p>
        </p:txBody>
      </p:sp>
      <p:pic>
        <p:nvPicPr>
          <p:cNvPr id="3" name="Image 0" descr="preencoded.png"/>
          <p:cNvPicPr>
            <a:picLocks noChangeAspect="1"/>
          </p:cNvPicPr>
          <p:nvPr/>
        </p:nvPicPr>
        <p:blipFill>
          <a:blip r:embed="rId1"/>
          <a:stretch>
            <a:fillRect/>
          </a:stretch>
        </p:blipFill>
        <p:spPr>
          <a:xfrm>
            <a:off x="3198376" y="1572578"/>
            <a:ext cx="1633418" cy="1485186"/>
          </a:xfrm>
          <a:prstGeom prst="rect">
            <a:avLst/>
          </a:prstGeom>
        </p:spPr>
      </p:pic>
      <p:sp>
        <p:nvSpPr>
          <p:cNvPr id="4" name="Text 1"/>
          <p:cNvSpPr/>
          <p:nvPr/>
        </p:nvSpPr>
        <p:spPr>
          <a:xfrm>
            <a:off x="3938349" y="2302907"/>
            <a:ext cx="153353" cy="408623"/>
          </a:xfrm>
          <a:prstGeom prst="rect">
            <a:avLst/>
          </a:prstGeom>
          <a:noFill/>
        </p:spPr>
        <p:txBody>
          <a:bodyPr wrap="none" lIns="0" tIns="0" rIns="0" bIns="0" rtlCol="0" anchor="t"/>
          <a:lstStyle/>
          <a:p>
            <a:pPr marL="0" indent="0" algn="ctr">
              <a:lnSpc>
                <a:spcPts val="3200"/>
              </a:lnSpc>
              <a:buNone/>
            </a:pPr>
            <a:r>
              <a:rPr lang="en-US" sz="2000" dirty="0">
                <a:solidFill>
                  <a:srgbClr val="00002E"/>
                </a:solidFill>
                <a:latin typeface="Nunito Semi Bold" pitchFamily="34" charset="0"/>
                <a:ea typeface="Nunito Semi Bold" pitchFamily="34" charset="-122"/>
                <a:cs typeface="Nunito Semi Bold" pitchFamily="34" charset="-120"/>
              </a:rPr>
              <a:t>1</a:t>
            </a:r>
            <a:endParaRPr lang="en-US" sz="2000" dirty="0"/>
          </a:p>
        </p:txBody>
      </p:sp>
      <p:sp>
        <p:nvSpPr>
          <p:cNvPr id="5" name="Text 2"/>
          <p:cNvSpPr/>
          <p:nvPr/>
        </p:nvSpPr>
        <p:spPr>
          <a:xfrm>
            <a:off x="5036106" y="1940243"/>
            <a:ext cx="2403991" cy="300395"/>
          </a:xfrm>
          <a:prstGeom prst="rect">
            <a:avLst/>
          </a:prstGeom>
          <a:noFill/>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Agent Deployment</a:t>
            </a:r>
            <a:endParaRPr lang="en-US" sz="1850" dirty="0"/>
          </a:p>
        </p:txBody>
      </p:sp>
      <p:sp>
        <p:nvSpPr>
          <p:cNvPr id="6" name="Text 3"/>
          <p:cNvSpPr/>
          <p:nvPr/>
        </p:nvSpPr>
        <p:spPr>
          <a:xfrm>
            <a:off x="5036106" y="2363153"/>
            <a:ext cx="7968258" cy="326827"/>
          </a:xfrm>
          <a:prstGeom prst="rect">
            <a:avLst/>
          </a:prstGeom>
          <a:noFill/>
        </p:spPr>
        <p:txBody>
          <a:bodyPr wrap="none" lIns="0" tIns="0" rIns="0" bIns="0" rtlCol="0" anchor="t"/>
          <a:lstStyle/>
          <a:p>
            <a:pPr marL="0" indent="0" algn="l">
              <a:lnSpc>
                <a:spcPts val="2550"/>
              </a:lnSpc>
              <a:buNone/>
            </a:pPr>
            <a:r>
              <a:rPr lang="en-US" sz="1600" dirty="0">
                <a:solidFill>
                  <a:srgbClr val="00002E"/>
                </a:solidFill>
                <a:latin typeface="PT Sans" panose="020B0703020203020204" pitchFamily="34" charset="0"/>
                <a:ea typeface="PT Sans" panose="020B0703020203020204" pitchFamily="34" charset="-122"/>
                <a:cs typeface="PT Sans" panose="020B0703020203020204" pitchFamily="34" charset="-120"/>
              </a:rPr>
              <a:t>Install Wazuh agents on monitored endpoints to collect security data and enhance visibility.</a:t>
            </a:r>
            <a:endParaRPr lang="en-US" sz="1600" dirty="0"/>
          </a:p>
        </p:txBody>
      </p:sp>
      <p:sp>
        <p:nvSpPr>
          <p:cNvPr id="7" name="Shape 4"/>
          <p:cNvSpPr/>
          <p:nvPr/>
        </p:nvSpPr>
        <p:spPr>
          <a:xfrm>
            <a:off x="4882872" y="3073718"/>
            <a:ext cx="8981361" cy="11430"/>
          </a:xfrm>
          <a:prstGeom prst="roundRect">
            <a:avLst>
              <a:gd name="adj" fmla="val 2681696"/>
            </a:avLst>
          </a:prstGeom>
          <a:solidFill>
            <a:srgbClr val="2D4DF2"/>
          </a:solidFill>
        </p:spPr>
      </p:sp>
      <p:pic>
        <p:nvPicPr>
          <p:cNvPr id="8" name="Image 1" descr="preencoded.png"/>
          <p:cNvPicPr>
            <a:picLocks noChangeAspect="1"/>
          </p:cNvPicPr>
          <p:nvPr/>
        </p:nvPicPr>
        <p:blipFill>
          <a:blip r:embed="rId2"/>
          <a:stretch>
            <a:fillRect/>
          </a:stretch>
        </p:blipFill>
        <p:spPr>
          <a:xfrm>
            <a:off x="2381607" y="3108841"/>
            <a:ext cx="3266956" cy="1485186"/>
          </a:xfrm>
          <a:prstGeom prst="rect">
            <a:avLst/>
          </a:prstGeom>
        </p:spPr>
      </p:pic>
      <p:sp>
        <p:nvSpPr>
          <p:cNvPr id="9" name="Text 5"/>
          <p:cNvSpPr/>
          <p:nvPr/>
        </p:nvSpPr>
        <p:spPr>
          <a:xfrm>
            <a:off x="3938349" y="3647122"/>
            <a:ext cx="153353" cy="408623"/>
          </a:xfrm>
          <a:prstGeom prst="rect">
            <a:avLst/>
          </a:prstGeom>
          <a:noFill/>
        </p:spPr>
        <p:txBody>
          <a:bodyPr wrap="none" lIns="0" tIns="0" rIns="0" bIns="0" rtlCol="0" anchor="t"/>
          <a:lstStyle/>
          <a:p>
            <a:pPr marL="0" indent="0" algn="ctr">
              <a:lnSpc>
                <a:spcPts val="3200"/>
              </a:lnSpc>
              <a:buNone/>
            </a:pPr>
            <a:r>
              <a:rPr lang="en-US" sz="2000" dirty="0">
                <a:solidFill>
                  <a:srgbClr val="00002E"/>
                </a:solidFill>
                <a:latin typeface="Nunito Semi Bold" pitchFamily="34" charset="0"/>
                <a:ea typeface="Nunito Semi Bold" pitchFamily="34" charset="-122"/>
                <a:cs typeface="Nunito Semi Bold" pitchFamily="34" charset="-120"/>
              </a:rPr>
              <a:t>2</a:t>
            </a:r>
            <a:endParaRPr lang="en-US" sz="2000" dirty="0"/>
          </a:p>
        </p:txBody>
      </p:sp>
      <p:sp>
        <p:nvSpPr>
          <p:cNvPr id="10" name="Text 6"/>
          <p:cNvSpPr/>
          <p:nvPr/>
        </p:nvSpPr>
        <p:spPr>
          <a:xfrm>
            <a:off x="5852874" y="3313152"/>
            <a:ext cx="2403991" cy="300395"/>
          </a:xfrm>
          <a:prstGeom prst="rect">
            <a:avLst/>
          </a:prstGeom>
          <a:noFill/>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Agent Registration</a:t>
            </a:r>
            <a:endParaRPr lang="en-US" sz="1850" dirty="0"/>
          </a:p>
        </p:txBody>
      </p:sp>
      <p:sp>
        <p:nvSpPr>
          <p:cNvPr id="11" name="Text 7"/>
          <p:cNvSpPr/>
          <p:nvPr/>
        </p:nvSpPr>
        <p:spPr>
          <a:xfrm>
            <a:off x="5852874" y="3736062"/>
            <a:ext cx="7858125" cy="653653"/>
          </a:xfrm>
          <a:prstGeom prst="rect">
            <a:avLst/>
          </a:prstGeom>
          <a:noFill/>
        </p:spPr>
        <p:txBody>
          <a:bodyPr wrap="square" lIns="0" tIns="0" rIns="0" bIns="0" rtlCol="0" anchor="t"/>
          <a:lstStyle/>
          <a:p>
            <a:pPr marL="0" indent="0" algn="l">
              <a:lnSpc>
                <a:spcPts val="2550"/>
              </a:lnSpc>
              <a:buNone/>
            </a:pPr>
            <a:r>
              <a:rPr lang="en-US" sz="1600" dirty="0">
                <a:solidFill>
                  <a:srgbClr val="00002E"/>
                </a:solidFill>
                <a:latin typeface="PT Sans" panose="020B0703020203020204" pitchFamily="34" charset="0"/>
                <a:ea typeface="PT Sans" panose="020B0703020203020204" pitchFamily="34" charset="-122"/>
                <a:cs typeface="PT Sans" panose="020B0703020203020204" pitchFamily="34" charset="-120"/>
              </a:rPr>
              <a:t>Register agents with the Wazuh Manager to establish communication and centralize data management.</a:t>
            </a:r>
            <a:endParaRPr lang="en-US" sz="1600" dirty="0"/>
          </a:p>
        </p:txBody>
      </p:sp>
      <p:sp>
        <p:nvSpPr>
          <p:cNvPr id="12" name="Shape 8"/>
          <p:cNvSpPr/>
          <p:nvPr/>
        </p:nvSpPr>
        <p:spPr>
          <a:xfrm>
            <a:off x="5699641" y="4609981"/>
            <a:ext cx="8164592" cy="11430"/>
          </a:xfrm>
          <a:prstGeom prst="roundRect">
            <a:avLst>
              <a:gd name="adj" fmla="val 2681696"/>
            </a:avLst>
          </a:prstGeom>
          <a:solidFill>
            <a:srgbClr val="018CE1"/>
          </a:solidFill>
        </p:spPr>
      </p:sp>
      <p:pic>
        <p:nvPicPr>
          <p:cNvPr id="13" name="Image 2" descr="preencoded.png"/>
          <p:cNvPicPr>
            <a:picLocks noChangeAspect="1"/>
          </p:cNvPicPr>
          <p:nvPr/>
        </p:nvPicPr>
        <p:blipFill>
          <a:blip r:embed="rId3"/>
          <a:stretch>
            <a:fillRect/>
          </a:stretch>
        </p:blipFill>
        <p:spPr>
          <a:xfrm>
            <a:off x="1564838" y="4645104"/>
            <a:ext cx="4900493" cy="1485186"/>
          </a:xfrm>
          <a:prstGeom prst="rect">
            <a:avLst/>
          </a:prstGeom>
        </p:spPr>
      </p:pic>
      <p:sp>
        <p:nvSpPr>
          <p:cNvPr id="14" name="Text 9"/>
          <p:cNvSpPr/>
          <p:nvPr/>
        </p:nvSpPr>
        <p:spPr>
          <a:xfrm>
            <a:off x="3938349" y="5183386"/>
            <a:ext cx="153353" cy="408623"/>
          </a:xfrm>
          <a:prstGeom prst="rect">
            <a:avLst/>
          </a:prstGeom>
          <a:noFill/>
        </p:spPr>
        <p:txBody>
          <a:bodyPr wrap="none" lIns="0" tIns="0" rIns="0" bIns="0" rtlCol="0" anchor="t"/>
          <a:lstStyle/>
          <a:p>
            <a:pPr marL="0" indent="0" algn="ctr">
              <a:lnSpc>
                <a:spcPts val="3200"/>
              </a:lnSpc>
              <a:buNone/>
            </a:pPr>
            <a:r>
              <a:rPr lang="en-US" sz="2000" dirty="0">
                <a:solidFill>
                  <a:srgbClr val="00002E"/>
                </a:solidFill>
                <a:latin typeface="Nunito Semi Bold" pitchFamily="34" charset="0"/>
                <a:ea typeface="Nunito Semi Bold" pitchFamily="34" charset="-122"/>
                <a:cs typeface="Nunito Semi Bold" pitchFamily="34" charset="-120"/>
              </a:rPr>
              <a:t>3</a:t>
            </a:r>
            <a:endParaRPr lang="en-US" sz="2000" dirty="0"/>
          </a:p>
        </p:txBody>
      </p:sp>
      <p:sp>
        <p:nvSpPr>
          <p:cNvPr id="15" name="Text 10"/>
          <p:cNvSpPr/>
          <p:nvPr/>
        </p:nvSpPr>
        <p:spPr>
          <a:xfrm>
            <a:off x="6669643" y="4849416"/>
            <a:ext cx="2403991" cy="300395"/>
          </a:xfrm>
          <a:prstGeom prst="rect">
            <a:avLst/>
          </a:prstGeom>
          <a:noFill/>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Agent Configuration</a:t>
            </a:r>
            <a:endParaRPr lang="en-US" sz="1850" dirty="0"/>
          </a:p>
        </p:txBody>
      </p:sp>
      <p:sp>
        <p:nvSpPr>
          <p:cNvPr id="16" name="Text 11"/>
          <p:cNvSpPr/>
          <p:nvPr/>
        </p:nvSpPr>
        <p:spPr>
          <a:xfrm>
            <a:off x="6669643" y="5272326"/>
            <a:ext cx="7041356" cy="653653"/>
          </a:xfrm>
          <a:prstGeom prst="rect">
            <a:avLst/>
          </a:prstGeom>
          <a:noFill/>
        </p:spPr>
        <p:txBody>
          <a:bodyPr wrap="square" lIns="0" tIns="0" rIns="0" bIns="0" rtlCol="0" anchor="t"/>
          <a:lstStyle/>
          <a:p>
            <a:pPr marL="0" indent="0" algn="l">
              <a:lnSpc>
                <a:spcPts val="2550"/>
              </a:lnSpc>
              <a:buNone/>
            </a:pPr>
            <a:r>
              <a:rPr lang="en-US" sz="1600" dirty="0">
                <a:solidFill>
                  <a:srgbClr val="00002E"/>
                </a:solidFill>
                <a:latin typeface="PT Sans" panose="020B0703020203020204" pitchFamily="34" charset="0"/>
                <a:ea typeface="PT Sans" panose="020B0703020203020204" pitchFamily="34" charset="-122"/>
                <a:cs typeface="PT Sans" panose="020B0703020203020204" pitchFamily="34" charset="-120"/>
              </a:rPr>
              <a:t>Manage agent configurations to customize data collection and reporting based on specific endpoint needs.</a:t>
            </a:r>
            <a:endParaRPr lang="en-US" sz="1600" dirty="0"/>
          </a:p>
        </p:txBody>
      </p:sp>
      <p:sp>
        <p:nvSpPr>
          <p:cNvPr id="17" name="Shape 12"/>
          <p:cNvSpPr/>
          <p:nvPr/>
        </p:nvSpPr>
        <p:spPr>
          <a:xfrm>
            <a:off x="6516410" y="6146244"/>
            <a:ext cx="7347823" cy="11430"/>
          </a:xfrm>
          <a:prstGeom prst="roundRect">
            <a:avLst>
              <a:gd name="adj" fmla="val 2681696"/>
            </a:avLst>
          </a:prstGeom>
          <a:solidFill>
            <a:srgbClr val="DA33BF"/>
          </a:solidFill>
        </p:spPr>
      </p:sp>
      <p:pic>
        <p:nvPicPr>
          <p:cNvPr id="18" name="Image 3" descr="preencoded.png"/>
          <p:cNvPicPr>
            <a:picLocks noChangeAspect="1"/>
          </p:cNvPicPr>
          <p:nvPr/>
        </p:nvPicPr>
        <p:blipFill>
          <a:blip r:embed="rId4"/>
          <a:stretch>
            <a:fillRect/>
          </a:stretch>
        </p:blipFill>
        <p:spPr>
          <a:xfrm>
            <a:off x="748070" y="6181368"/>
            <a:ext cx="6534031" cy="1485186"/>
          </a:xfrm>
          <a:prstGeom prst="rect">
            <a:avLst/>
          </a:prstGeom>
        </p:spPr>
      </p:pic>
      <p:sp>
        <p:nvSpPr>
          <p:cNvPr id="19" name="Text 13"/>
          <p:cNvSpPr/>
          <p:nvPr/>
        </p:nvSpPr>
        <p:spPr>
          <a:xfrm>
            <a:off x="3938349" y="6719649"/>
            <a:ext cx="153353" cy="408623"/>
          </a:xfrm>
          <a:prstGeom prst="rect">
            <a:avLst/>
          </a:prstGeom>
          <a:noFill/>
        </p:spPr>
        <p:txBody>
          <a:bodyPr wrap="none" lIns="0" tIns="0" rIns="0" bIns="0" rtlCol="0" anchor="t"/>
          <a:lstStyle/>
          <a:p>
            <a:pPr marL="0" indent="0" algn="ctr">
              <a:lnSpc>
                <a:spcPts val="3200"/>
              </a:lnSpc>
              <a:buNone/>
            </a:pPr>
            <a:r>
              <a:rPr lang="en-US" sz="2000" dirty="0">
                <a:solidFill>
                  <a:srgbClr val="00002E"/>
                </a:solidFill>
                <a:latin typeface="Nunito Semi Bold" pitchFamily="34" charset="0"/>
                <a:ea typeface="Nunito Semi Bold" pitchFamily="34" charset="-122"/>
                <a:cs typeface="Nunito Semi Bold" pitchFamily="34" charset="-120"/>
              </a:rPr>
              <a:t>4</a:t>
            </a:r>
            <a:endParaRPr lang="en-US" sz="2000" dirty="0"/>
          </a:p>
        </p:txBody>
      </p:sp>
      <p:sp>
        <p:nvSpPr>
          <p:cNvPr id="20" name="Text 14"/>
          <p:cNvSpPr/>
          <p:nvPr/>
        </p:nvSpPr>
        <p:spPr>
          <a:xfrm>
            <a:off x="7486412" y="6385679"/>
            <a:ext cx="3585805" cy="300395"/>
          </a:xfrm>
          <a:prstGeom prst="rect">
            <a:avLst/>
          </a:prstGeom>
          <a:noFill/>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Agent Logs and Troubleshooting</a:t>
            </a:r>
            <a:endParaRPr lang="en-US" sz="1850" dirty="0"/>
          </a:p>
        </p:txBody>
      </p:sp>
      <p:sp>
        <p:nvSpPr>
          <p:cNvPr id="21" name="Text 15"/>
          <p:cNvSpPr/>
          <p:nvPr/>
        </p:nvSpPr>
        <p:spPr>
          <a:xfrm>
            <a:off x="7486412" y="6808589"/>
            <a:ext cx="6224587" cy="653653"/>
          </a:xfrm>
          <a:prstGeom prst="rect">
            <a:avLst/>
          </a:prstGeom>
          <a:noFill/>
        </p:spPr>
        <p:txBody>
          <a:bodyPr wrap="square" lIns="0" tIns="0" rIns="0" bIns="0" rtlCol="0" anchor="t"/>
          <a:lstStyle/>
          <a:p>
            <a:pPr marL="0" indent="0" algn="l">
              <a:lnSpc>
                <a:spcPts val="2550"/>
              </a:lnSpc>
              <a:buNone/>
            </a:pPr>
            <a:r>
              <a:rPr lang="en-US" sz="1600" dirty="0">
                <a:solidFill>
                  <a:srgbClr val="00002E"/>
                </a:solidFill>
                <a:latin typeface="PT Sans" panose="020B0703020203020204" pitchFamily="34" charset="0"/>
                <a:ea typeface="PT Sans" panose="020B0703020203020204" pitchFamily="34" charset="-122"/>
                <a:cs typeface="PT Sans" panose="020B0703020203020204" pitchFamily="34" charset="-120"/>
              </a:rPr>
              <a:t>Access and analyze agent logs to troubleshoot connectivity issues and ensure smooth operation.</a:t>
            </a:r>
            <a:endParaRPr lang="en-US" sz="1600" dirty="0"/>
          </a:p>
        </p:txBody>
      </p:sp>
      <p:sp>
        <p:nvSpPr>
          <p:cNvPr id="22" name="Rectangles 21"/>
          <p:cNvSpPr/>
          <p:nvPr/>
        </p:nvSpPr>
        <p:spPr>
          <a:xfrm>
            <a:off x="12656820" y="7684770"/>
            <a:ext cx="1926590"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72)"/>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73)"/>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1405414" y="3552984"/>
            <a:ext cx="11819215" cy="704017"/>
          </a:xfrm>
          <a:prstGeom prst="rect">
            <a:avLst/>
          </a:prstGeom>
          <a:noFill/>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sym typeface="+mn-ea"/>
              </a:rPr>
              <a:t>Wazuh: Comprehensive Security Platform</a:t>
            </a:r>
            <a:endParaRPr lang="en-US" sz="4400" dirty="0"/>
          </a:p>
        </p:txBody>
      </p:sp>
      <p:sp>
        <p:nvSpPr>
          <p:cNvPr id="4" name="Text 1"/>
          <p:cNvSpPr/>
          <p:nvPr/>
        </p:nvSpPr>
        <p:spPr>
          <a:xfrm>
            <a:off x="1046004" y="4763929"/>
            <a:ext cx="12954952" cy="1149072"/>
          </a:xfrm>
          <a:prstGeom prst="rect">
            <a:avLst/>
          </a:prstGeom>
          <a:noFill/>
        </p:spPr>
        <p:txBody>
          <a:bodyPr wrap="square" lIns="0" tIns="0" rIns="0" bIns="0" rtlCol="0" anchor="t"/>
          <a:lstStyle/>
          <a:p>
            <a:pPr marL="0" indent="0">
              <a:lnSpc>
                <a:spcPts val="3000"/>
              </a:lnSpc>
              <a:buNone/>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sym typeface="+mn-ea"/>
              </a:rPr>
              <a:t>Wazuh, an open-source security platform designed to enhance your organization's security posture. Wazuh offers a robust suite of features, including endpoint detection and response (EDR), Security Information and Event Management (SIEM), and compliance management, ensuring comprehensive threat detection and response across your infrastructure. This presentation will explore key features, installation, configuration, and real-world use cases.</a:t>
            </a:r>
            <a:endParaRPr lang="en-US" sz="1850" dirty="0"/>
          </a:p>
        </p:txBody>
      </p:sp>
      <p:sp>
        <p:nvSpPr>
          <p:cNvPr id="5" name="Rectangles 4"/>
          <p:cNvSpPr/>
          <p:nvPr/>
        </p:nvSpPr>
        <p:spPr>
          <a:xfrm>
            <a:off x="12656820" y="7684770"/>
            <a:ext cx="1926590"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74)"/>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75)"/>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eploy-new-agent-from-ui1"/>
          <p:cNvPicPr>
            <a:picLocks noChangeAspect="1"/>
          </p:cNvPicPr>
          <p:nvPr/>
        </p:nvPicPr>
        <p:blipFill>
          <a:blip r:embed="rId1"/>
          <a:stretch>
            <a:fillRect/>
          </a:stretch>
        </p:blipFill>
        <p:spPr>
          <a:xfrm>
            <a:off x="0" y="635"/>
            <a:ext cx="14630400" cy="8229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094230" y="609600"/>
            <a:ext cx="12276455" cy="1311910"/>
          </a:xfrm>
          <a:prstGeom prst="rect">
            <a:avLst/>
          </a:prstGeom>
          <a:noFill/>
        </p:spPr>
        <p:txBody>
          <a:bodyPr wrap="square" lIns="0" tIns="0" rIns="0" bIns="0" rtlCol="0" anchor="t"/>
          <a:lstStyle/>
          <a:p>
            <a:pPr marL="0" indent="0">
              <a:lnSpc>
                <a:spcPts val="5150"/>
              </a:lnSpc>
              <a:buNone/>
            </a:pPr>
            <a:r>
              <a:rPr lang="en-US" sz="4100" dirty="0">
                <a:solidFill>
                  <a:srgbClr val="00002E"/>
                </a:solidFill>
                <a:latin typeface="Nunito Semi Bold" pitchFamily="34" charset="0"/>
                <a:ea typeface="Nunito Semi Bold" pitchFamily="34" charset="-122"/>
                <a:cs typeface="Nunito Semi Bold" pitchFamily="34" charset="-120"/>
              </a:rPr>
              <a:t>Threat Detection and SIEM Capabilities</a:t>
            </a:r>
            <a:endParaRPr lang="en-US" sz="4100" dirty="0"/>
          </a:p>
        </p:txBody>
      </p:sp>
      <p:pic>
        <p:nvPicPr>
          <p:cNvPr id="4" name="Image 1" descr="preencoded.png"/>
          <p:cNvPicPr>
            <a:picLocks noChangeAspect="1"/>
          </p:cNvPicPr>
          <p:nvPr/>
        </p:nvPicPr>
        <p:blipFill>
          <a:blip r:embed="rId1"/>
          <a:stretch>
            <a:fillRect/>
          </a:stretch>
        </p:blipFill>
        <p:spPr>
          <a:xfrm>
            <a:off x="1247140" y="2258695"/>
            <a:ext cx="1139825" cy="1784350"/>
          </a:xfrm>
          <a:prstGeom prst="rect">
            <a:avLst/>
          </a:prstGeom>
        </p:spPr>
      </p:pic>
      <p:sp>
        <p:nvSpPr>
          <p:cNvPr id="5" name="Text 1"/>
          <p:cNvSpPr/>
          <p:nvPr/>
        </p:nvSpPr>
        <p:spPr>
          <a:xfrm>
            <a:off x="2697480" y="2736850"/>
            <a:ext cx="10792460" cy="713740"/>
          </a:xfrm>
          <a:prstGeom prst="rect">
            <a:avLst/>
          </a:prstGeom>
          <a:noFill/>
        </p:spPr>
        <p:txBody>
          <a:bodyPr wrap="square" lIns="0" tIns="0" rIns="0" bIns="0" rtlCol="0" anchor="t"/>
          <a:lstStyle/>
          <a:p>
            <a:pPr marL="0" indent="0" algn="l">
              <a:lnSpc>
                <a:spcPts val="2800"/>
              </a:lnSpc>
              <a:buNone/>
            </a:pPr>
            <a:r>
              <a:rPr lang="en-US" sz="1750" dirty="0">
                <a:solidFill>
                  <a:srgbClr val="00002E"/>
                </a:solidFill>
                <a:latin typeface="PT Sans" panose="020B0703020203020204" pitchFamily="34" charset="0"/>
                <a:ea typeface="PT Sans" panose="020B0703020203020204" pitchFamily="34" charset="-122"/>
                <a:cs typeface="PT Sans" panose="020B0703020203020204" pitchFamily="34" charset="-120"/>
              </a:rPr>
              <a:t>Wazuh collects security data from agents, including system logs, network traffic, and file system changes.</a:t>
            </a:r>
            <a:endParaRPr lang="en-US" sz="1750" dirty="0"/>
          </a:p>
        </p:txBody>
      </p:sp>
      <p:pic>
        <p:nvPicPr>
          <p:cNvPr id="6" name="Image 2" descr="preencoded.png"/>
          <p:cNvPicPr>
            <a:picLocks noChangeAspect="1"/>
          </p:cNvPicPr>
          <p:nvPr/>
        </p:nvPicPr>
        <p:blipFill>
          <a:blip r:embed="rId2"/>
          <a:stretch>
            <a:fillRect/>
          </a:stretch>
        </p:blipFill>
        <p:spPr>
          <a:xfrm>
            <a:off x="1247140" y="4043045"/>
            <a:ext cx="1139825" cy="1784350"/>
          </a:xfrm>
          <a:prstGeom prst="rect">
            <a:avLst/>
          </a:prstGeom>
        </p:spPr>
      </p:pic>
      <p:sp>
        <p:nvSpPr>
          <p:cNvPr id="7" name="Text 2"/>
          <p:cNvSpPr/>
          <p:nvPr/>
        </p:nvSpPr>
        <p:spPr>
          <a:xfrm>
            <a:off x="2697480" y="4419600"/>
            <a:ext cx="10462260" cy="1070610"/>
          </a:xfrm>
          <a:prstGeom prst="rect">
            <a:avLst/>
          </a:prstGeom>
          <a:noFill/>
        </p:spPr>
        <p:txBody>
          <a:bodyPr wrap="square" lIns="0" tIns="0" rIns="0" bIns="0" rtlCol="0" anchor="t"/>
          <a:lstStyle/>
          <a:p>
            <a:pPr marL="0" indent="0" algn="l">
              <a:lnSpc>
                <a:spcPts val="2800"/>
              </a:lnSpc>
              <a:buNone/>
            </a:pPr>
            <a:r>
              <a:rPr lang="en-US" sz="1750" dirty="0">
                <a:solidFill>
                  <a:srgbClr val="00002E"/>
                </a:solidFill>
                <a:latin typeface="PT Sans" panose="020B0703020203020204" pitchFamily="34" charset="0"/>
                <a:ea typeface="PT Sans" panose="020B0703020203020204" pitchFamily="34" charset="-122"/>
                <a:cs typeface="PT Sans" panose="020B0703020203020204" pitchFamily="34" charset="-120"/>
              </a:rPr>
              <a:t>Using predefined rules and threat intelligence feeds, Wazuh analyzes data to identify suspicious activities and potential threats.</a:t>
            </a:r>
            <a:endParaRPr lang="en-US" sz="1750" dirty="0"/>
          </a:p>
        </p:txBody>
      </p:sp>
      <p:pic>
        <p:nvPicPr>
          <p:cNvPr id="8" name="Image 3" descr="preencoded.png"/>
          <p:cNvPicPr>
            <a:picLocks noChangeAspect="1"/>
          </p:cNvPicPr>
          <p:nvPr/>
        </p:nvPicPr>
        <p:blipFill>
          <a:blip r:embed="rId3"/>
          <a:stretch>
            <a:fillRect/>
          </a:stretch>
        </p:blipFill>
        <p:spPr>
          <a:xfrm>
            <a:off x="1247140" y="5828030"/>
            <a:ext cx="1139825" cy="1784350"/>
          </a:xfrm>
          <a:prstGeom prst="rect">
            <a:avLst/>
          </a:prstGeom>
        </p:spPr>
      </p:pic>
      <p:sp>
        <p:nvSpPr>
          <p:cNvPr id="9" name="Text 3"/>
          <p:cNvSpPr/>
          <p:nvPr/>
        </p:nvSpPr>
        <p:spPr>
          <a:xfrm>
            <a:off x="2697480" y="6272530"/>
            <a:ext cx="9893935" cy="1070610"/>
          </a:xfrm>
          <a:prstGeom prst="rect">
            <a:avLst/>
          </a:prstGeom>
          <a:noFill/>
        </p:spPr>
        <p:txBody>
          <a:bodyPr wrap="square" lIns="0" tIns="0" rIns="0" bIns="0" rtlCol="0" anchor="t"/>
          <a:lstStyle/>
          <a:p>
            <a:pPr marL="0" indent="0" algn="l">
              <a:lnSpc>
                <a:spcPts val="2800"/>
              </a:lnSpc>
              <a:buNone/>
            </a:pPr>
            <a:r>
              <a:rPr lang="en-US" sz="1750" dirty="0">
                <a:solidFill>
                  <a:srgbClr val="00002E"/>
                </a:solidFill>
                <a:latin typeface="PT Sans" panose="020B0703020203020204" pitchFamily="34" charset="0"/>
                <a:ea typeface="PT Sans" panose="020B0703020203020204" pitchFamily="34" charset="-122"/>
                <a:cs typeface="PT Sans" panose="020B0703020203020204" pitchFamily="34" charset="-120"/>
              </a:rPr>
              <a:t>Example: Wazuh detects a failed login attempt on a server, triggering an alert to the security team for immediate investigation and response.</a:t>
            </a:r>
            <a:endParaRPr lang="en-US" sz="1750" dirty="0"/>
          </a:p>
        </p:txBody>
      </p:sp>
      <p:sp>
        <p:nvSpPr>
          <p:cNvPr id="10" name="Rectangles 9"/>
          <p:cNvSpPr/>
          <p:nvPr/>
        </p:nvSpPr>
        <p:spPr>
          <a:xfrm>
            <a:off x="7637145" y="7682230"/>
            <a:ext cx="1969135"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12656820" y="7659370"/>
            <a:ext cx="1926590"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76)"/>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26294" y="650200"/>
            <a:ext cx="11807904" cy="694373"/>
          </a:xfrm>
          <a:prstGeom prst="rect">
            <a:avLst/>
          </a:prstGeom>
          <a:noFill/>
        </p:spPr>
        <p:txBody>
          <a:bodyPr wrap="none" lIns="0" tIns="0" rIns="0" bIns="0" rtlCol="0" anchor="t"/>
          <a:lstStyle/>
          <a:p>
            <a:pPr marL="0" indent="0">
              <a:lnSpc>
                <a:spcPts val="5450"/>
              </a:lnSpc>
              <a:buNone/>
            </a:pPr>
            <a:r>
              <a:rPr lang="en-US" sz="4350" dirty="0">
                <a:solidFill>
                  <a:srgbClr val="00002E"/>
                </a:solidFill>
                <a:latin typeface="Nunito Semi Bold" pitchFamily="34" charset="0"/>
                <a:ea typeface="Nunito Semi Bold" pitchFamily="34" charset="-122"/>
                <a:cs typeface="Nunito Semi Bold" pitchFamily="34" charset="-120"/>
              </a:rPr>
              <a:t>Alerting and Logging: Monitoring and Analysis</a:t>
            </a:r>
            <a:endParaRPr lang="en-US" sz="4350" dirty="0"/>
          </a:p>
        </p:txBody>
      </p:sp>
      <p:sp>
        <p:nvSpPr>
          <p:cNvPr id="3" name="Shape 1"/>
          <p:cNvSpPr/>
          <p:nvPr/>
        </p:nvSpPr>
        <p:spPr>
          <a:xfrm>
            <a:off x="826294" y="1816775"/>
            <a:ext cx="2162889" cy="1716286"/>
          </a:xfrm>
          <a:prstGeom prst="roundRect">
            <a:avLst>
              <a:gd name="adj" fmla="val 20635"/>
            </a:avLst>
          </a:prstGeom>
          <a:solidFill>
            <a:srgbClr val="F3F3FF"/>
          </a:solidFill>
          <a:ln w="22860">
            <a:solidFill>
              <a:srgbClr val="2D4DF2"/>
            </a:solidFill>
            <a:prstDash val="solid"/>
          </a:ln>
        </p:spPr>
      </p:sp>
      <p:sp>
        <p:nvSpPr>
          <p:cNvPr id="4" name="Text 2"/>
          <p:cNvSpPr/>
          <p:nvPr/>
        </p:nvSpPr>
        <p:spPr>
          <a:xfrm>
            <a:off x="1085255" y="2438757"/>
            <a:ext cx="177046" cy="472202"/>
          </a:xfrm>
          <a:prstGeom prst="rect">
            <a:avLst/>
          </a:prstGeom>
          <a:noFill/>
        </p:spPr>
        <p:txBody>
          <a:bodyPr wrap="none" lIns="0" tIns="0" rIns="0" bIns="0" rtlCol="0" anchor="t"/>
          <a:lstStyle/>
          <a:p>
            <a:pPr marL="0" indent="0" algn="ctr">
              <a:lnSpc>
                <a:spcPts val="3700"/>
              </a:lnSpc>
              <a:buNone/>
            </a:pPr>
            <a:r>
              <a:rPr lang="en-US" sz="2300" dirty="0">
                <a:solidFill>
                  <a:srgbClr val="00002E"/>
                </a:solidFill>
                <a:latin typeface="Nunito Semi Bold" pitchFamily="34" charset="0"/>
                <a:ea typeface="Nunito Semi Bold" pitchFamily="34" charset="-122"/>
                <a:cs typeface="Nunito Semi Bold" pitchFamily="34" charset="-120"/>
              </a:rPr>
              <a:t>1</a:t>
            </a:r>
            <a:endParaRPr lang="en-US" sz="2300" dirty="0"/>
          </a:p>
        </p:txBody>
      </p:sp>
      <p:sp>
        <p:nvSpPr>
          <p:cNvPr id="5" name="Text 3"/>
          <p:cNvSpPr/>
          <p:nvPr/>
        </p:nvSpPr>
        <p:spPr>
          <a:xfrm>
            <a:off x="3225284" y="2052876"/>
            <a:ext cx="2777609" cy="347186"/>
          </a:xfrm>
          <a:prstGeom prst="rect">
            <a:avLst/>
          </a:prstGeom>
          <a:noFill/>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Alert Levels</a:t>
            </a:r>
            <a:endParaRPr lang="en-US" sz="2150" dirty="0"/>
          </a:p>
        </p:txBody>
      </p:sp>
      <p:sp>
        <p:nvSpPr>
          <p:cNvPr id="6" name="Text 4"/>
          <p:cNvSpPr/>
          <p:nvPr/>
        </p:nvSpPr>
        <p:spPr>
          <a:xfrm>
            <a:off x="3225284" y="2541627"/>
            <a:ext cx="10342721" cy="755333"/>
          </a:xfrm>
          <a:prstGeom prst="rect">
            <a:avLst/>
          </a:prstGeom>
          <a:noFill/>
        </p:spPr>
        <p:txBody>
          <a:bodyPr wrap="square" lIns="0" tIns="0" rIns="0" bIns="0" rtlCol="0" anchor="t"/>
          <a:lstStyle/>
          <a:p>
            <a:pPr marL="0" indent="0" algn="l">
              <a:lnSpc>
                <a:spcPts val="2950"/>
              </a:lnSpc>
              <a:buNone/>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Configure alert levels (Critical, High, Medium, Low) to prioritize security events based on their severity and potential impact.</a:t>
            </a:r>
            <a:endParaRPr lang="en-US" sz="1850" dirty="0"/>
          </a:p>
        </p:txBody>
      </p:sp>
      <p:sp>
        <p:nvSpPr>
          <p:cNvPr id="7" name="Shape 5"/>
          <p:cNvSpPr/>
          <p:nvPr/>
        </p:nvSpPr>
        <p:spPr>
          <a:xfrm>
            <a:off x="3107174" y="3517821"/>
            <a:ext cx="10578941" cy="15240"/>
          </a:xfrm>
          <a:prstGeom prst="roundRect">
            <a:avLst>
              <a:gd name="adj" fmla="val 2323836"/>
            </a:avLst>
          </a:prstGeom>
          <a:solidFill>
            <a:srgbClr val="2D4DF2"/>
          </a:solidFill>
        </p:spPr>
      </p:sp>
      <p:sp>
        <p:nvSpPr>
          <p:cNvPr id="8" name="Shape 6"/>
          <p:cNvSpPr/>
          <p:nvPr/>
        </p:nvSpPr>
        <p:spPr>
          <a:xfrm>
            <a:off x="826294" y="3651052"/>
            <a:ext cx="4325898" cy="1716286"/>
          </a:xfrm>
          <a:prstGeom prst="roundRect">
            <a:avLst>
              <a:gd name="adj" fmla="val 20635"/>
            </a:avLst>
          </a:prstGeom>
          <a:solidFill>
            <a:srgbClr val="F3F3FF"/>
          </a:solidFill>
          <a:ln w="22860">
            <a:solidFill>
              <a:srgbClr val="018CE1"/>
            </a:solidFill>
            <a:prstDash val="solid"/>
          </a:ln>
        </p:spPr>
      </p:sp>
      <p:sp>
        <p:nvSpPr>
          <p:cNvPr id="9" name="Text 7"/>
          <p:cNvSpPr/>
          <p:nvPr/>
        </p:nvSpPr>
        <p:spPr>
          <a:xfrm>
            <a:off x="1085255" y="4273034"/>
            <a:ext cx="177046" cy="472202"/>
          </a:xfrm>
          <a:prstGeom prst="rect">
            <a:avLst/>
          </a:prstGeom>
          <a:noFill/>
        </p:spPr>
        <p:txBody>
          <a:bodyPr wrap="none" lIns="0" tIns="0" rIns="0" bIns="0" rtlCol="0" anchor="t"/>
          <a:lstStyle/>
          <a:p>
            <a:pPr marL="0" indent="0" algn="ctr">
              <a:lnSpc>
                <a:spcPts val="3700"/>
              </a:lnSpc>
              <a:buNone/>
            </a:pPr>
            <a:r>
              <a:rPr lang="en-US" sz="2300" dirty="0">
                <a:solidFill>
                  <a:srgbClr val="00002E"/>
                </a:solidFill>
                <a:latin typeface="Nunito Semi Bold" pitchFamily="34" charset="0"/>
                <a:ea typeface="Nunito Semi Bold" pitchFamily="34" charset="-122"/>
                <a:cs typeface="Nunito Semi Bold" pitchFamily="34" charset="-120"/>
              </a:rPr>
              <a:t>2</a:t>
            </a:r>
            <a:endParaRPr lang="en-US" sz="2300" dirty="0"/>
          </a:p>
        </p:txBody>
      </p:sp>
      <p:sp>
        <p:nvSpPr>
          <p:cNvPr id="10" name="Text 8"/>
          <p:cNvSpPr/>
          <p:nvPr/>
        </p:nvSpPr>
        <p:spPr>
          <a:xfrm>
            <a:off x="5388293" y="3887153"/>
            <a:ext cx="2777609" cy="347186"/>
          </a:xfrm>
          <a:prstGeom prst="rect">
            <a:avLst/>
          </a:prstGeom>
          <a:noFill/>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Viewing Logs</a:t>
            </a:r>
            <a:endParaRPr lang="en-US" sz="2150" dirty="0"/>
          </a:p>
        </p:txBody>
      </p:sp>
      <p:sp>
        <p:nvSpPr>
          <p:cNvPr id="11" name="Text 9"/>
          <p:cNvSpPr/>
          <p:nvPr/>
        </p:nvSpPr>
        <p:spPr>
          <a:xfrm>
            <a:off x="5388293" y="4375904"/>
            <a:ext cx="8179713" cy="755333"/>
          </a:xfrm>
          <a:prstGeom prst="rect">
            <a:avLst/>
          </a:prstGeom>
          <a:noFill/>
        </p:spPr>
        <p:txBody>
          <a:bodyPr wrap="square" lIns="0" tIns="0" rIns="0" bIns="0" rtlCol="0" anchor="t"/>
          <a:lstStyle/>
          <a:p>
            <a:pPr marL="0" indent="0" algn="l">
              <a:lnSpc>
                <a:spcPts val="2950"/>
              </a:lnSpc>
              <a:buNone/>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Access detailed logs to understand the context of security events and troubleshoot potential issues.</a:t>
            </a:r>
            <a:endParaRPr lang="en-US" sz="1850" dirty="0"/>
          </a:p>
        </p:txBody>
      </p:sp>
      <p:sp>
        <p:nvSpPr>
          <p:cNvPr id="12" name="Shape 10"/>
          <p:cNvSpPr/>
          <p:nvPr/>
        </p:nvSpPr>
        <p:spPr>
          <a:xfrm>
            <a:off x="5270182" y="5352098"/>
            <a:ext cx="8415933" cy="15240"/>
          </a:xfrm>
          <a:prstGeom prst="roundRect">
            <a:avLst>
              <a:gd name="adj" fmla="val 2323836"/>
            </a:avLst>
          </a:prstGeom>
          <a:solidFill>
            <a:srgbClr val="018CE1"/>
          </a:solidFill>
        </p:spPr>
      </p:sp>
      <p:sp>
        <p:nvSpPr>
          <p:cNvPr id="13" name="Shape 11"/>
          <p:cNvSpPr/>
          <p:nvPr/>
        </p:nvSpPr>
        <p:spPr>
          <a:xfrm>
            <a:off x="826294" y="5485328"/>
            <a:ext cx="6488906" cy="2093952"/>
          </a:xfrm>
          <a:prstGeom prst="roundRect">
            <a:avLst>
              <a:gd name="adj" fmla="val 16913"/>
            </a:avLst>
          </a:prstGeom>
          <a:solidFill>
            <a:srgbClr val="F3F3FF"/>
          </a:solidFill>
          <a:ln w="22860">
            <a:solidFill>
              <a:srgbClr val="DA33BF"/>
            </a:solidFill>
            <a:prstDash val="solid"/>
          </a:ln>
        </p:spPr>
      </p:sp>
      <p:sp>
        <p:nvSpPr>
          <p:cNvPr id="14" name="Text 12"/>
          <p:cNvSpPr/>
          <p:nvPr/>
        </p:nvSpPr>
        <p:spPr>
          <a:xfrm>
            <a:off x="1085255" y="6296144"/>
            <a:ext cx="177046" cy="472202"/>
          </a:xfrm>
          <a:prstGeom prst="rect">
            <a:avLst/>
          </a:prstGeom>
          <a:noFill/>
        </p:spPr>
        <p:txBody>
          <a:bodyPr wrap="none" lIns="0" tIns="0" rIns="0" bIns="0" rtlCol="0" anchor="t"/>
          <a:lstStyle/>
          <a:p>
            <a:pPr marL="0" indent="0" algn="ctr">
              <a:lnSpc>
                <a:spcPts val="3700"/>
              </a:lnSpc>
              <a:buNone/>
            </a:pPr>
            <a:r>
              <a:rPr lang="en-US" sz="2300" dirty="0">
                <a:solidFill>
                  <a:srgbClr val="00002E"/>
                </a:solidFill>
                <a:latin typeface="Nunito Semi Bold" pitchFamily="34" charset="0"/>
                <a:ea typeface="Nunito Semi Bold" pitchFamily="34" charset="-122"/>
                <a:cs typeface="Nunito Semi Bold" pitchFamily="34" charset="-120"/>
              </a:rPr>
              <a:t>3</a:t>
            </a:r>
            <a:endParaRPr lang="en-US" sz="2300" dirty="0"/>
          </a:p>
        </p:txBody>
      </p:sp>
      <p:sp>
        <p:nvSpPr>
          <p:cNvPr id="15" name="Text 13"/>
          <p:cNvSpPr/>
          <p:nvPr/>
        </p:nvSpPr>
        <p:spPr>
          <a:xfrm>
            <a:off x="7551301" y="5721429"/>
            <a:ext cx="2777609" cy="347186"/>
          </a:xfrm>
          <a:prstGeom prst="rect">
            <a:avLst/>
          </a:prstGeom>
          <a:noFill/>
        </p:spPr>
        <p:txBody>
          <a:bodyPr wrap="none" lIns="0" tIns="0" rIns="0" bIns="0" rtlCol="0" anchor="t"/>
          <a:lstStyle/>
          <a:p>
            <a:pPr marL="0" indent="0" algn="l">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Example Alerts</a:t>
            </a:r>
            <a:endParaRPr lang="en-US" sz="2150" dirty="0"/>
          </a:p>
        </p:txBody>
      </p:sp>
      <p:sp>
        <p:nvSpPr>
          <p:cNvPr id="16" name="Text 14"/>
          <p:cNvSpPr/>
          <p:nvPr/>
        </p:nvSpPr>
        <p:spPr>
          <a:xfrm>
            <a:off x="7551301" y="6210181"/>
            <a:ext cx="6016704" cy="1132999"/>
          </a:xfrm>
          <a:prstGeom prst="rect">
            <a:avLst/>
          </a:prstGeom>
          <a:noFill/>
        </p:spPr>
        <p:txBody>
          <a:bodyPr wrap="square" lIns="0" tIns="0" rIns="0" bIns="0" rtlCol="0" anchor="t"/>
          <a:lstStyle/>
          <a:p>
            <a:pPr marL="0" indent="0" algn="l">
              <a:lnSpc>
                <a:spcPts val="2950"/>
              </a:lnSpc>
              <a:buNone/>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Wazuh generates alerts for events like malware detection, system intrusion attempts, and unauthorized file modifications.</a:t>
            </a:r>
            <a:endParaRPr lang="en-US" sz="1850" dirty="0"/>
          </a:p>
        </p:txBody>
      </p:sp>
      <p:sp>
        <p:nvSpPr>
          <p:cNvPr id="17" name="Rectangles 16"/>
          <p:cNvSpPr/>
          <p:nvPr/>
        </p:nvSpPr>
        <p:spPr>
          <a:xfrm>
            <a:off x="12656820" y="7672070"/>
            <a:ext cx="1926590"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102644" y="3895884"/>
            <a:ext cx="11819215" cy="704017"/>
          </a:xfrm>
          <a:prstGeom prst="rect">
            <a:avLst/>
          </a:prstGeom>
          <a:noFill/>
        </p:spPr>
        <p:txBody>
          <a:bodyPr wrap="none" lIns="0" tIns="0" rIns="0" bIns="0" rtlCol="0" anchor="t"/>
          <a:lstStyle/>
          <a:p>
            <a:pPr marL="0" indent="0" algn="l">
              <a:lnSpc>
                <a:spcPts val="5150"/>
              </a:lnSpc>
              <a:buNone/>
            </a:pPr>
            <a:r>
              <a:rPr lang="en-US" sz="16600" dirty="0"/>
              <a:t>THANK YOU!</a:t>
            </a:r>
            <a:endParaRPr lang="en-US" sz="16600" dirty="0"/>
          </a:p>
        </p:txBody>
      </p:sp>
      <p:sp>
        <p:nvSpPr>
          <p:cNvPr id="4" name="Text 1"/>
          <p:cNvSpPr/>
          <p:nvPr/>
        </p:nvSpPr>
        <p:spPr>
          <a:xfrm>
            <a:off x="837724" y="5567839"/>
            <a:ext cx="12954952" cy="1149072"/>
          </a:xfrm>
          <a:prstGeom prst="rect">
            <a:avLst/>
          </a:prstGeom>
          <a:noFill/>
        </p:spPr>
        <p:txBody>
          <a:bodyPr wrap="square" lIns="0" tIns="0" rIns="0" bIns="0" rtlCol="0" anchor="t"/>
          <a:lstStyle/>
          <a:p>
            <a:pPr marL="0" indent="0">
              <a:lnSpc>
                <a:spcPts val="3000"/>
              </a:lnSpc>
              <a:buNone/>
            </a:pPr>
            <a:endParaRPr lang="en-US" sz="1850" dirty="0"/>
          </a:p>
        </p:txBody>
      </p:sp>
      <p:sp>
        <p:nvSpPr>
          <p:cNvPr id="5" name="Rectangles 4"/>
          <p:cNvSpPr/>
          <p:nvPr/>
        </p:nvSpPr>
        <p:spPr>
          <a:xfrm>
            <a:off x="12656820" y="7684770"/>
            <a:ext cx="1926590"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s 18"/>
          <p:cNvSpPr/>
          <p:nvPr/>
        </p:nvSpPr>
        <p:spPr>
          <a:xfrm>
            <a:off x="9310370" y="2597785"/>
            <a:ext cx="2816225" cy="787400"/>
          </a:xfrm>
          <a:prstGeom prst="rect">
            <a:avLst/>
          </a:prstGeom>
        </p:spPr>
        <p:style>
          <a:lnRef idx="2">
            <a:schemeClr val="accent1"/>
          </a:lnRef>
          <a:fillRef idx="2">
            <a:schemeClr val="accent1"/>
          </a:fillRef>
          <a:effectRef idx="0">
            <a:srgbClr val="FFFFFF"/>
          </a:effectRef>
          <a:fontRef idx="minor">
            <a:schemeClr val="lt1"/>
          </a:fontRef>
        </p:style>
        <p:txBody>
          <a:bodyPr rtlCol="0" anchor="ctr"/>
          <a:p>
            <a:pPr algn="ctr"/>
            <a:endParaRPr lang="en-US"/>
          </a:p>
        </p:txBody>
      </p:sp>
      <p:sp>
        <p:nvSpPr>
          <p:cNvPr id="2" name="Text 0"/>
          <p:cNvSpPr/>
          <p:nvPr/>
        </p:nvSpPr>
        <p:spPr>
          <a:xfrm>
            <a:off x="2258854" y="955675"/>
            <a:ext cx="9306401" cy="704017"/>
          </a:xfrm>
          <a:prstGeom prst="rect">
            <a:avLst/>
          </a:prstGeom>
          <a:noFill/>
        </p:spPr>
        <p:txBody>
          <a:bodyPr wrap="none" lIns="0" tIns="0" rIns="0" bIns="0" rtlCol="0" anchor="t"/>
          <a:lstStyle/>
          <a:p>
            <a:pPr marL="0" indent="0" algn="just">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Wazuh: Key Features and Use Cases</a:t>
            </a:r>
            <a:endParaRPr lang="en-US" sz="4400" dirty="0"/>
          </a:p>
        </p:txBody>
      </p:sp>
      <p:sp>
        <p:nvSpPr>
          <p:cNvPr id="4" name="Text 2"/>
          <p:cNvSpPr/>
          <p:nvPr/>
        </p:nvSpPr>
        <p:spPr>
          <a:xfrm>
            <a:off x="1763554" y="3661410"/>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Endpoint Detection &amp; Response (EDR)</a:t>
            </a:r>
            <a:endParaRPr lang="en-US" sz="1850" dirty="0"/>
          </a:p>
        </p:txBody>
      </p:sp>
      <p:sp>
        <p:nvSpPr>
          <p:cNvPr id="5" name="Text 3"/>
          <p:cNvSpPr/>
          <p:nvPr/>
        </p:nvSpPr>
        <p:spPr>
          <a:xfrm>
            <a:off x="1763554" y="4128135"/>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Security Information &amp; Event Management (SIEM)</a:t>
            </a:r>
            <a:endParaRPr lang="en-US" sz="1850" dirty="0"/>
          </a:p>
        </p:txBody>
      </p:sp>
      <p:sp>
        <p:nvSpPr>
          <p:cNvPr id="6" name="Text 4"/>
          <p:cNvSpPr/>
          <p:nvPr/>
        </p:nvSpPr>
        <p:spPr>
          <a:xfrm>
            <a:off x="1763554" y="4594860"/>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File Integrity Monitoring (FIM)</a:t>
            </a:r>
            <a:endParaRPr lang="en-US" sz="1850" dirty="0"/>
          </a:p>
        </p:txBody>
      </p:sp>
      <p:sp>
        <p:nvSpPr>
          <p:cNvPr id="7" name="Text 5"/>
          <p:cNvSpPr/>
          <p:nvPr/>
        </p:nvSpPr>
        <p:spPr>
          <a:xfrm>
            <a:off x="1763554" y="5061585"/>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Threat Intelligence Integration</a:t>
            </a:r>
            <a:endParaRPr lang="en-US" sz="1850" dirty="0"/>
          </a:p>
        </p:txBody>
      </p:sp>
      <p:sp>
        <p:nvSpPr>
          <p:cNvPr id="8" name="Text 6"/>
          <p:cNvSpPr/>
          <p:nvPr/>
        </p:nvSpPr>
        <p:spPr>
          <a:xfrm>
            <a:off x="1763554" y="5528310"/>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Compliance Management</a:t>
            </a:r>
            <a:endParaRPr lang="en-US" sz="1850" dirty="0"/>
          </a:p>
        </p:txBody>
      </p:sp>
      <p:sp>
        <p:nvSpPr>
          <p:cNvPr id="9" name="Text 7"/>
          <p:cNvSpPr/>
          <p:nvPr/>
        </p:nvSpPr>
        <p:spPr>
          <a:xfrm>
            <a:off x="10092690" y="2834005"/>
            <a:ext cx="1669415" cy="351790"/>
          </a:xfrm>
          <a:prstGeom prst="rect">
            <a:avLst/>
          </a:prstGeom>
          <a:noFill/>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Use Cases</a:t>
            </a:r>
            <a:endParaRPr lang="en-US" sz="2200" dirty="0"/>
          </a:p>
        </p:txBody>
      </p:sp>
      <p:sp>
        <p:nvSpPr>
          <p:cNvPr id="10" name="Text 8"/>
          <p:cNvSpPr/>
          <p:nvPr/>
        </p:nvSpPr>
        <p:spPr>
          <a:xfrm>
            <a:off x="8540591" y="3661410"/>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Compliance Auditing (GDPR, SOC 2)</a:t>
            </a:r>
            <a:endParaRPr lang="en-US" sz="1850" dirty="0"/>
          </a:p>
        </p:txBody>
      </p:sp>
      <p:sp>
        <p:nvSpPr>
          <p:cNvPr id="11" name="Text 9"/>
          <p:cNvSpPr/>
          <p:nvPr/>
        </p:nvSpPr>
        <p:spPr>
          <a:xfrm>
            <a:off x="8540591" y="4128135"/>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Malware Detection</a:t>
            </a:r>
            <a:endParaRPr lang="en-US" sz="1850" dirty="0"/>
          </a:p>
        </p:txBody>
      </p:sp>
      <p:sp>
        <p:nvSpPr>
          <p:cNvPr id="12" name="Text 10"/>
          <p:cNvSpPr/>
          <p:nvPr/>
        </p:nvSpPr>
        <p:spPr>
          <a:xfrm>
            <a:off x="8540591" y="4594860"/>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Vulnerability Assessment</a:t>
            </a:r>
            <a:endParaRPr lang="en-US" sz="1850" dirty="0"/>
          </a:p>
        </p:txBody>
      </p:sp>
      <p:sp>
        <p:nvSpPr>
          <p:cNvPr id="13" name="Text 11"/>
          <p:cNvSpPr/>
          <p:nvPr/>
        </p:nvSpPr>
        <p:spPr>
          <a:xfrm>
            <a:off x="8540591" y="5061585"/>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Log Management &amp; Analysis</a:t>
            </a:r>
            <a:endParaRPr lang="en-US" sz="1850" dirty="0"/>
          </a:p>
        </p:txBody>
      </p:sp>
      <p:sp>
        <p:nvSpPr>
          <p:cNvPr id="14" name="Text 12"/>
          <p:cNvSpPr/>
          <p:nvPr/>
        </p:nvSpPr>
        <p:spPr>
          <a:xfrm>
            <a:off x="8540591" y="5528310"/>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Threat Hunting</a:t>
            </a:r>
            <a:endParaRPr lang="en-US" sz="1850" dirty="0"/>
          </a:p>
        </p:txBody>
      </p:sp>
      <p:sp>
        <p:nvSpPr>
          <p:cNvPr id="15" name="Text 13"/>
          <p:cNvSpPr/>
          <p:nvPr/>
        </p:nvSpPr>
        <p:spPr>
          <a:xfrm>
            <a:off x="8540591" y="5995035"/>
            <a:ext cx="6185535"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anose="020B0703020203020204" pitchFamily="34" charset="0"/>
                <a:ea typeface="PT Sans" panose="020B0703020203020204" pitchFamily="34" charset="-122"/>
                <a:cs typeface="PT Sans" panose="020B0703020203020204" pitchFamily="34" charset="-120"/>
              </a:rPr>
              <a:t>Cloud Security Monitoring</a:t>
            </a:r>
            <a:endParaRPr lang="en-US" sz="1850" dirty="0"/>
          </a:p>
        </p:txBody>
      </p:sp>
      <p:sp>
        <p:nvSpPr>
          <p:cNvPr id="17" name="Rectangles 16"/>
          <p:cNvSpPr/>
          <p:nvPr/>
        </p:nvSpPr>
        <p:spPr>
          <a:xfrm>
            <a:off x="1981835" y="2634615"/>
            <a:ext cx="2947035" cy="750570"/>
          </a:xfrm>
          <a:prstGeom prst="rect">
            <a:avLst/>
          </a:prstGeom>
        </p:spPr>
        <p:style>
          <a:lnRef idx="2">
            <a:schemeClr val="accent1"/>
          </a:lnRef>
          <a:fillRef idx="2">
            <a:schemeClr val="accent1"/>
          </a:fillRef>
          <a:effectRef idx="0">
            <a:srgbClr val="FFFFFF"/>
          </a:effectRef>
          <a:fontRef idx="minor">
            <a:schemeClr val="lt1"/>
          </a:fontRef>
        </p:style>
        <p:txBody>
          <a:bodyPr rtlCol="0" anchor="ctr"/>
          <a:p>
            <a:pPr algn="ctr"/>
            <a:endParaRPr lang="en-US"/>
          </a:p>
        </p:txBody>
      </p:sp>
      <p:sp>
        <p:nvSpPr>
          <p:cNvPr id="18" name="Text 1"/>
          <p:cNvSpPr/>
          <p:nvPr/>
        </p:nvSpPr>
        <p:spPr>
          <a:xfrm>
            <a:off x="2608580" y="2834005"/>
            <a:ext cx="1929130" cy="351790"/>
          </a:xfrm>
          <a:prstGeom prst="rect">
            <a:avLst/>
          </a:prstGeom>
          <a:noFill/>
        </p:spPr>
        <p:txBody>
          <a:bodyPr wrap="none" lIns="0" tIns="0" rIns="0" bIns="0" rtlCol="0" anchor="t"/>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Key Features</a:t>
            </a:r>
            <a:endParaRPr lang="en-US" sz="2200" dirty="0"/>
          </a:p>
        </p:txBody>
      </p:sp>
      <p:sp>
        <p:nvSpPr>
          <p:cNvPr id="20" name="Rectangles 19"/>
          <p:cNvSpPr/>
          <p:nvPr/>
        </p:nvSpPr>
        <p:spPr>
          <a:xfrm>
            <a:off x="12656820" y="7672070"/>
            <a:ext cx="1926590"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785229"/>
          </a:xfrm>
          <a:prstGeom prst="rect">
            <a:avLst/>
          </a:prstGeom>
        </p:spPr>
      </p:pic>
      <p:sp>
        <p:nvSpPr>
          <p:cNvPr id="3" name="Text 0"/>
          <p:cNvSpPr/>
          <p:nvPr/>
        </p:nvSpPr>
        <p:spPr>
          <a:xfrm>
            <a:off x="779859" y="3413760"/>
            <a:ext cx="9706689" cy="655439"/>
          </a:xfrm>
          <a:prstGeom prst="rect">
            <a:avLst/>
          </a:prstGeom>
          <a:noFill/>
        </p:spPr>
        <p:txBody>
          <a:bodyPr wrap="none" lIns="0" tIns="0" rIns="0" bIns="0" rtlCol="0" anchor="t"/>
          <a:lstStyle/>
          <a:p>
            <a:pPr marL="0" indent="0">
              <a:lnSpc>
                <a:spcPts val="5150"/>
              </a:lnSpc>
              <a:buNone/>
            </a:pPr>
            <a:r>
              <a:rPr lang="en-US" sz="4100" dirty="0">
                <a:solidFill>
                  <a:srgbClr val="00002E"/>
                </a:solidFill>
                <a:latin typeface="Nunito Semi Bold" pitchFamily="34" charset="0"/>
                <a:ea typeface="Nunito Semi Bold" pitchFamily="34" charset="-122"/>
                <a:cs typeface="Nunito Semi Bold" pitchFamily="34" charset="-120"/>
              </a:rPr>
              <a:t>Wazuh Architecture: A Unified Approach</a:t>
            </a:r>
            <a:endParaRPr lang="en-US" sz="4100" dirty="0"/>
          </a:p>
        </p:txBody>
      </p:sp>
      <p:sp>
        <p:nvSpPr>
          <p:cNvPr id="4" name="Shape 1"/>
          <p:cNvSpPr/>
          <p:nvPr/>
        </p:nvSpPr>
        <p:spPr>
          <a:xfrm>
            <a:off x="779859" y="4403407"/>
            <a:ext cx="6424017" cy="1309092"/>
          </a:xfrm>
          <a:prstGeom prst="roundRect">
            <a:avLst>
              <a:gd name="adj" fmla="val 25532"/>
            </a:avLst>
          </a:prstGeom>
          <a:solidFill>
            <a:srgbClr val="F3F3FF"/>
          </a:solidFill>
          <a:ln w="22860">
            <a:solidFill>
              <a:srgbClr val="2D4DF2"/>
            </a:solidFill>
            <a:prstDash val="solid"/>
          </a:ln>
        </p:spPr>
      </p:sp>
      <p:sp>
        <p:nvSpPr>
          <p:cNvPr id="5" name="Text 2"/>
          <p:cNvSpPr/>
          <p:nvPr/>
        </p:nvSpPr>
        <p:spPr>
          <a:xfrm>
            <a:off x="1025485" y="4649033"/>
            <a:ext cx="2621399" cy="327660"/>
          </a:xfrm>
          <a:prstGeom prst="rect">
            <a:avLst/>
          </a:prstGeom>
          <a:noFill/>
        </p:spPr>
        <p:txBody>
          <a:bodyPr wrap="none" lIns="0" tIns="0" rIns="0" bIns="0" rtlCol="0" anchor="t"/>
          <a:lstStyle/>
          <a:p>
            <a:pPr marL="0" indent="0">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Wazuh Manager</a:t>
            </a:r>
            <a:endParaRPr lang="en-US" sz="2050" dirty="0"/>
          </a:p>
        </p:txBody>
      </p:sp>
      <p:sp>
        <p:nvSpPr>
          <p:cNvPr id="6" name="Text 3"/>
          <p:cNvSpPr/>
          <p:nvPr/>
        </p:nvSpPr>
        <p:spPr>
          <a:xfrm>
            <a:off x="1025485" y="5110282"/>
            <a:ext cx="5932765" cy="356592"/>
          </a:xfrm>
          <a:prstGeom prst="rect">
            <a:avLst/>
          </a:prstGeom>
          <a:noFill/>
        </p:spPr>
        <p:txBody>
          <a:bodyPr wrap="none" lIns="0" tIns="0" rIns="0" bIns="0" rtlCol="0" anchor="t"/>
          <a:lstStyle/>
          <a:p>
            <a:pPr marL="0" indent="0">
              <a:lnSpc>
                <a:spcPts val="2800"/>
              </a:lnSpc>
              <a:buNone/>
            </a:pPr>
            <a:r>
              <a:rPr lang="en-US" sz="1750" dirty="0">
                <a:solidFill>
                  <a:srgbClr val="00002E"/>
                </a:solidFill>
                <a:latin typeface="PT Sans" panose="020B0703020203020204" pitchFamily="34" charset="0"/>
                <a:ea typeface="PT Sans" panose="020B0703020203020204" pitchFamily="34" charset="-122"/>
                <a:cs typeface="PT Sans" panose="020B0703020203020204" pitchFamily="34" charset="-120"/>
              </a:rPr>
              <a:t>Centralized server for data analysis and event correlation.</a:t>
            </a:r>
            <a:endParaRPr lang="en-US" sz="1750" dirty="0"/>
          </a:p>
        </p:txBody>
      </p:sp>
      <p:sp>
        <p:nvSpPr>
          <p:cNvPr id="7" name="Shape 4"/>
          <p:cNvSpPr/>
          <p:nvPr/>
        </p:nvSpPr>
        <p:spPr>
          <a:xfrm>
            <a:off x="7426642" y="4403407"/>
            <a:ext cx="6424017" cy="1309092"/>
          </a:xfrm>
          <a:prstGeom prst="roundRect">
            <a:avLst>
              <a:gd name="adj" fmla="val 25532"/>
            </a:avLst>
          </a:prstGeom>
          <a:solidFill>
            <a:srgbClr val="F3F3FF"/>
          </a:solidFill>
          <a:ln w="22860">
            <a:solidFill>
              <a:srgbClr val="018CE1"/>
            </a:solidFill>
            <a:prstDash val="solid"/>
          </a:ln>
        </p:spPr>
      </p:sp>
      <p:sp>
        <p:nvSpPr>
          <p:cNvPr id="8" name="Text 5"/>
          <p:cNvSpPr/>
          <p:nvPr/>
        </p:nvSpPr>
        <p:spPr>
          <a:xfrm>
            <a:off x="7672268" y="4649033"/>
            <a:ext cx="2621399" cy="327660"/>
          </a:xfrm>
          <a:prstGeom prst="rect">
            <a:avLst/>
          </a:prstGeom>
          <a:noFill/>
        </p:spPr>
        <p:txBody>
          <a:bodyPr wrap="none" lIns="0" tIns="0" rIns="0" bIns="0" rtlCol="0" anchor="t"/>
          <a:lstStyle/>
          <a:p>
            <a:pPr marL="0" indent="0">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Wazuh Agents</a:t>
            </a:r>
            <a:endParaRPr lang="en-US" sz="2050" dirty="0"/>
          </a:p>
        </p:txBody>
      </p:sp>
      <p:sp>
        <p:nvSpPr>
          <p:cNvPr id="9" name="Text 6"/>
          <p:cNvSpPr/>
          <p:nvPr/>
        </p:nvSpPr>
        <p:spPr>
          <a:xfrm>
            <a:off x="7672268" y="5110282"/>
            <a:ext cx="5932765" cy="356592"/>
          </a:xfrm>
          <a:prstGeom prst="rect">
            <a:avLst/>
          </a:prstGeom>
          <a:noFill/>
        </p:spPr>
        <p:txBody>
          <a:bodyPr wrap="none" lIns="0" tIns="0" rIns="0" bIns="0" rtlCol="0" anchor="t"/>
          <a:lstStyle/>
          <a:p>
            <a:pPr marL="0" indent="0">
              <a:lnSpc>
                <a:spcPts val="2800"/>
              </a:lnSpc>
              <a:buNone/>
            </a:pPr>
            <a:r>
              <a:rPr lang="en-US" sz="1750" dirty="0">
                <a:solidFill>
                  <a:srgbClr val="00002E"/>
                </a:solidFill>
                <a:latin typeface="PT Sans" panose="020B0703020203020204" pitchFamily="34" charset="0"/>
                <a:ea typeface="PT Sans" panose="020B0703020203020204" pitchFamily="34" charset="-122"/>
                <a:cs typeface="PT Sans" panose="020B0703020203020204" pitchFamily="34" charset="-120"/>
              </a:rPr>
              <a:t>Deployed on monitored endpoints to collect security data.</a:t>
            </a:r>
            <a:endParaRPr lang="en-US" sz="1750" dirty="0"/>
          </a:p>
        </p:txBody>
      </p:sp>
      <p:sp>
        <p:nvSpPr>
          <p:cNvPr id="10" name="Shape 7"/>
          <p:cNvSpPr/>
          <p:nvPr/>
        </p:nvSpPr>
        <p:spPr>
          <a:xfrm>
            <a:off x="779859" y="5935266"/>
            <a:ext cx="6424017" cy="1665684"/>
          </a:xfrm>
          <a:prstGeom prst="roundRect">
            <a:avLst>
              <a:gd name="adj" fmla="val 20066"/>
            </a:avLst>
          </a:prstGeom>
          <a:solidFill>
            <a:srgbClr val="F3F3FF"/>
          </a:solidFill>
          <a:ln w="22860">
            <a:solidFill>
              <a:srgbClr val="DA33BF"/>
            </a:solidFill>
            <a:prstDash val="solid"/>
          </a:ln>
        </p:spPr>
      </p:sp>
      <p:sp>
        <p:nvSpPr>
          <p:cNvPr id="11" name="Text 8"/>
          <p:cNvSpPr/>
          <p:nvPr/>
        </p:nvSpPr>
        <p:spPr>
          <a:xfrm>
            <a:off x="1025485" y="6180892"/>
            <a:ext cx="2621399" cy="327660"/>
          </a:xfrm>
          <a:prstGeom prst="rect">
            <a:avLst/>
          </a:prstGeom>
          <a:noFill/>
        </p:spPr>
        <p:txBody>
          <a:bodyPr wrap="none" lIns="0" tIns="0" rIns="0" bIns="0" rtlCol="0" anchor="t"/>
          <a:lstStyle/>
          <a:p>
            <a:pPr marL="0" indent="0">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Elasticsearch</a:t>
            </a:r>
            <a:endParaRPr lang="en-US" sz="2050" dirty="0"/>
          </a:p>
        </p:txBody>
      </p:sp>
      <p:sp>
        <p:nvSpPr>
          <p:cNvPr id="12" name="Text 9"/>
          <p:cNvSpPr/>
          <p:nvPr/>
        </p:nvSpPr>
        <p:spPr>
          <a:xfrm>
            <a:off x="1025485" y="6642140"/>
            <a:ext cx="5932765" cy="713184"/>
          </a:xfrm>
          <a:prstGeom prst="rect">
            <a:avLst/>
          </a:prstGeom>
          <a:noFill/>
        </p:spPr>
        <p:txBody>
          <a:bodyPr wrap="square" lIns="0" tIns="0" rIns="0" bIns="0" rtlCol="0" anchor="t"/>
          <a:lstStyle/>
          <a:p>
            <a:pPr marL="0" indent="0">
              <a:lnSpc>
                <a:spcPts val="2800"/>
              </a:lnSpc>
              <a:buNone/>
            </a:pPr>
            <a:r>
              <a:rPr lang="en-US" sz="1750" dirty="0">
                <a:solidFill>
                  <a:srgbClr val="00002E"/>
                </a:solidFill>
                <a:latin typeface="PT Sans" panose="020B0703020203020204" pitchFamily="34" charset="0"/>
                <a:ea typeface="PT Sans" panose="020B0703020203020204" pitchFamily="34" charset="-122"/>
                <a:cs typeface="PT Sans" panose="020B0703020203020204" pitchFamily="34" charset="-120"/>
              </a:rPr>
              <a:t>Stores and indexes security data for efficient analysis and querying.</a:t>
            </a:r>
            <a:endParaRPr lang="en-US" sz="1750" dirty="0"/>
          </a:p>
        </p:txBody>
      </p:sp>
      <p:sp>
        <p:nvSpPr>
          <p:cNvPr id="13" name="Shape 10"/>
          <p:cNvSpPr/>
          <p:nvPr/>
        </p:nvSpPr>
        <p:spPr>
          <a:xfrm>
            <a:off x="7426642" y="5935266"/>
            <a:ext cx="6424017" cy="1665684"/>
          </a:xfrm>
          <a:prstGeom prst="roundRect">
            <a:avLst>
              <a:gd name="adj" fmla="val 20066"/>
            </a:avLst>
          </a:prstGeom>
          <a:solidFill>
            <a:srgbClr val="F3F3FF"/>
          </a:solidFill>
          <a:ln w="22860">
            <a:solidFill>
              <a:srgbClr val="2D4DF2"/>
            </a:solidFill>
            <a:prstDash val="solid"/>
          </a:ln>
        </p:spPr>
      </p:sp>
      <p:sp>
        <p:nvSpPr>
          <p:cNvPr id="14" name="Text 11"/>
          <p:cNvSpPr/>
          <p:nvPr/>
        </p:nvSpPr>
        <p:spPr>
          <a:xfrm>
            <a:off x="7672268" y="6180892"/>
            <a:ext cx="2621399" cy="327660"/>
          </a:xfrm>
          <a:prstGeom prst="rect">
            <a:avLst/>
          </a:prstGeom>
          <a:noFill/>
        </p:spPr>
        <p:txBody>
          <a:bodyPr wrap="none" lIns="0" tIns="0" rIns="0" bIns="0" rtlCol="0" anchor="t"/>
          <a:lstStyle/>
          <a:p>
            <a:pPr marL="0" indent="0">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Wazuh Dashboard</a:t>
            </a:r>
            <a:endParaRPr lang="en-US" sz="2050" dirty="0"/>
          </a:p>
        </p:txBody>
      </p:sp>
      <p:sp>
        <p:nvSpPr>
          <p:cNvPr id="15" name="Text 12"/>
          <p:cNvSpPr/>
          <p:nvPr/>
        </p:nvSpPr>
        <p:spPr>
          <a:xfrm>
            <a:off x="7672268" y="6642140"/>
            <a:ext cx="5932765" cy="713184"/>
          </a:xfrm>
          <a:prstGeom prst="rect">
            <a:avLst/>
          </a:prstGeom>
          <a:noFill/>
        </p:spPr>
        <p:txBody>
          <a:bodyPr wrap="square" lIns="0" tIns="0" rIns="0" bIns="0" rtlCol="0" anchor="t"/>
          <a:lstStyle/>
          <a:p>
            <a:pPr marL="0" indent="0">
              <a:lnSpc>
                <a:spcPts val="2800"/>
              </a:lnSpc>
              <a:buNone/>
            </a:pPr>
            <a:r>
              <a:rPr lang="en-US" sz="1750" dirty="0">
                <a:solidFill>
                  <a:srgbClr val="00002E"/>
                </a:solidFill>
                <a:latin typeface="PT Sans" panose="020B0703020203020204" pitchFamily="34" charset="0"/>
                <a:ea typeface="PT Sans" panose="020B0703020203020204" pitchFamily="34" charset="-122"/>
                <a:cs typeface="PT Sans" panose="020B0703020203020204" pitchFamily="34" charset="-120"/>
              </a:rPr>
              <a:t>Web interface for monitoring, configuration, and visualization of security data.</a:t>
            </a:r>
            <a:endParaRPr lang="en-US" sz="1750" dirty="0"/>
          </a:p>
        </p:txBody>
      </p:sp>
      <p:sp>
        <p:nvSpPr>
          <p:cNvPr id="16" name="Rectangles 15"/>
          <p:cNvSpPr/>
          <p:nvPr/>
        </p:nvSpPr>
        <p:spPr>
          <a:xfrm>
            <a:off x="12656820" y="7684770"/>
            <a:ext cx="1926590"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7084" y="629960"/>
            <a:ext cx="7722632" cy="1194435"/>
          </a:xfrm>
          <a:prstGeom prst="rect">
            <a:avLst/>
          </a:prstGeom>
          <a:noFill/>
        </p:spPr>
        <p:txBody>
          <a:bodyPr wrap="square" lIns="0" tIns="0" rIns="0" bIns="0" rtlCol="0" anchor="t"/>
          <a:lstStyle/>
          <a:p>
            <a:pPr marL="0" indent="0">
              <a:lnSpc>
                <a:spcPts val="4700"/>
              </a:lnSpc>
              <a:buNone/>
            </a:pPr>
            <a:r>
              <a:rPr lang="en-US" sz="3750" dirty="0">
                <a:solidFill>
                  <a:srgbClr val="00002E"/>
                </a:solidFill>
                <a:latin typeface="Nunito Semi Bold" pitchFamily="34" charset="0"/>
                <a:ea typeface="Nunito Semi Bold" pitchFamily="34" charset="-122"/>
                <a:cs typeface="Nunito Semi Bold" pitchFamily="34" charset="-120"/>
              </a:rPr>
              <a:t>Configuring Wazuh: Tailoring Security Needs</a:t>
            </a:r>
            <a:endParaRPr lang="en-US" sz="3750" dirty="0"/>
          </a:p>
        </p:txBody>
      </p:sp>
      <p:pic>
        <p:nvPicPr>
          <p:cNvPr id="4" name="Image 1" descr="preencoded.png"/>
          <p:cNvPicPr>
            <a:picLocks noChangeAspect="1"/>
          </p:cNvPicPr>
          <p:nvPr/>
        </p:nvPicPr>
        <p:blipFill>
          <a:blip r:embed="rId2"/>
          <a:stretch>
            <a:fillRect/>
          </a:stretch>
        </p:blipFill>
        <p:spPr>
          <a:xfrm>
            <a:off x="6197084" y="2128957"/>
            <a:ext cx="507683" cy="507683"/>
          </a:xfrm>
          <a:prstGeom prst="rect">
            <a:avLst/>
          </a:prstGeom>
        </p:spPr>
      </p:pic>
      <p:sp>
        <p:nvSpPr>
          <p:cNvPr id="5" name="Text 1"/>
          <p:cNvSpPr/>
          <p:nvPr/>
        </p:nvSpPr>
        <p:spPr>
          <a:xfrm>
            <a:off x="6197084" y="2839641"/>
            <a:ext cx="3078956" cy="298609"/>
          </a:xfrm>
          <a:prstGeom prst="rect">
            <a:avLst/>
          </a:prstGeom>
          <a:noFill/>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Connecting Wazuh Manager</a:t>
            </a:r>
            <a:endParaRPr lang="en-US" sz="1850" dirty="0"/>
          </a:p>
        </p:txBody>
      </p:sp>
      <p:sp>
        <p:nvSpPr>
          <p:cNvPr id="6" name="Text 2"/>
          <p:cNvSpPr/>
          <p:nvPr/>
        </p:nvSpPr>
        <p:spPr>
          <a:xfrm>
            <a:off x="6197084" y="3260050"/>
            <a:ext cx="3709035" cy="974765"/>
          </a:xfrm>
          <a:prstGeom prst="rect">
            <a:avLst/>
          </a:prstGeom>
          <a:noFill/>
        </p:spPr>
        <p:txBody>
          <a:bodyPr wrap="square" lIns="0" tIns="0" rIns="0" bIns="0" rtlCol="0" anchor="t"/>
          <a:lstStyle/>
          <a:p>
            <a:pPr marL="0" indent="0" algn="l">
              <a:lnSpc>
                <a:spcPts val="2550"/>
              </a:lnSpc>
              <a:buNone/>
            </a:pPr>
            <a:r>
              <a:rPr lang="en-US" sz="1550" dirty="0">
                <a:solidFill>
                  <a:srgbClr val="00002E"/>
                </a:solidFill>
                <a:latin typeface="PT Sans" panose="020B0703020203020204" pitchFamily="34" charset="0"/>
                <a:ea typeface="PT Sans" panose="020B0703020203020204" pitchFamily="34" charset="-122"/>
                <a:cs typeface="PT Sans" panose="020B0703020203020204" pitchFamily="34" charset="-120"/>
              </a:rPr>
              <a:t>Establish a seamless connection between the Wazuh Manager and Elasticsearch for data storage and analysis.</a:t>
            </a:r>
            <a:endParaRPr lang="en-US" sz="1550" dirty="0"/>
          </a:p>
        </p:txBody>
      </p:sp>
      <p:pic>
        <p:nvPicPr>
          <p:cNvPr id="7" name="Image 2" descr="preencoded.png"/>
          <p:cNvPicPr>
            <a:picLocks noChangeAspect="1"/>
          </p:cNvPicPr>
          <p:nvPr/>
        </p:nvPicPr>
        <p:blipFill>
          <a:blip r:embed="rId3"/>
          <a:stretch>
            <a:fillRect/>
          </a:stretch>
        </p:blipFill>
        <p:spPr>
          <a:xfrm>
            <a:off x="10210681" y="2128957"/>
            <a:ext cx="507683" cy="507683"/>
          </a:xfrm>
          <a:prstGeom prst="rect">
            <a:avLst/>
          </a:prstGeom>
        </p:spPr>
      </p:pic>
      <p:sp>
        <p:nvSpPr>
          <p:cNvPr id="8" name="Text 3"/>
          <p:cNvSpPr/>
          <p:nvPr/>
        </p:nvSpPr>
        <p:spPr>
          <a:xfrm>
            <a:off x="10210681" y="2839641"/>
            <a:ext cx="2389108" cy="298609"/>
          </a:xfrm>
          <a:prstGeom prst="rect">
            <a:avLst/>
          </a:prstGeom>
          <a:noFill/>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Enabling Modules</a:t>
            </a:r>
            <a:endParaRPr lang="en-US" sz="1850" dirty="0"/>
          </a:p>
        </p:txBody>
      </p:sp>
      <p:sp>
        <p:nvSpPr>
          <p:cNvPr id="9" name="Text 4"/>
          <p:cNvSpPr/>
          <p:nvPr/>
        </p:nvSpPr>
        <p:spPr>
          <a:xfrm>
            <a:off x="10210681" y="3260050"/>
            <a:ext cx="3709035" cy="1299686"/>
          </a:xfrm>
          <a:prstGeom prst="rect">
            <a:avLst/>
          </a:prstGeom>
          <a:noFill/>
        </p:spPr>
        <p:txBody>
          <a:bodyPr wrap="square" lIns="0" tIns="0" rIns="0" bIns="0" rtlCol="0" anchor="t"/>
          <a:lstStyle/>
          <a:p>
            <a:pPr marL="0" indent="0" algn="l">
              <a:lnSpc>
                <a:spcPts val="2550"/>
              </a:lnSpc>
              <a:buNone/>
            </a:pPr>
            <a:r>
              <a:rPr lang="en-US" sz="1550" dirty="0">
                <a:solidFill>
                  <a:srgbClr val="00002E"/>
                </a:solidFill>
                <a:latin typeface="PT Sans" panose="020B0703020203020204" pitchFamily="34" charset="0"/>
                <a:ea typeface="PT Sans" panose="020B0703020203020204" pitchFamily="34" charset="-122"/>
                <a:cs typeface="PT Sans" panose="020B0703020203020204" pitchFamily="34" charset="-120"/>
              </a:rPr>
              <a:t>Enable essential modules such as File Integrity Monitoring, log collection, and vulnerability detection to enhance security posture.</a:t>
            </a:r>
            <a:endParaRPr lang="en-US" sz="1550" dirty="0"/>
          </a:p>
        </p:txBody>
      </p:sp>
      <p:pic>
        <p:nvPicPr>
          <p:cNvPr id="10" name="Image 3" descr="preencoded.png"/>
          <p:cNvPicPr>
            <a:picLocks noChangeAspect="1"/>
          </p:cNvPicPr>
          <p:nvPr/>
        </p:nvPicPr>
        <p:blipFill>
          <a:blip r:embed="rId4"/>
          <a:stretch>
            <a:fillRect/>
          </a:stretch>
        </p:blipFill>
        <p:spPr>
          <a:xfrm>
            <a:off x="6197084" y="5168860"/>
            <a:ext cx="507683" cy="507683"/>
          </a:xfrm>
          <a:prstGeom prst="rect">
            <a:avLst/>
          </a:prstGeom>
        </p:spPr>
      </p:pic>
      <p:sp>
        <p:nvSpPr>
          <p:cNvPr id="11" name="Text 5"/>
          <p:cNvSpPr/>
          <p:nvPr/>
        </p:nvSpPr>
        <p:spPr>
          <a:xfrm>
            <a:off x="6197084" y="5879544"/>
            <a:ext cx="2389108" cy="298609"/>
          </a:xfrm>
          <a:prstGeom prst="rect">
            <a:avLst/>
          </a:prstGeom>
          <a:noFill/>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Configuring Agents</a:t>
            </a:r>
            <a:endParaRPr lang="en-US" sz="1850" dirty="0"/>
          </a:p>
        </p:txBody>
      </p:sp>
      <p:sp>
        <p:nvSpPr>
          <p:cNvPr id="12" name="Text 6"/>
          <p:cNvSpPr/>
          <p:nvPr/>
        </p:nvSpPr>
        <p:spPr>
          <a:xfrm>
            <a:off x="6197084" y="6299954"/>
            <a:ext cx="3709035" cy="974765"/>
          </a:xfrm>
          <a:prstGeom prst="rect">
            <a:avLst/>
          </a:prstGeom>
          <a:noFill/>
        </p:spPr>
        <p:txBody>
          <a:bodyPr wrap="square" lIns="0" tIns="0" rIns="0" bIns="0" rtlCol="0" anchor="t"/>
          <a:lstStyle/>
          <a:p>
            <a:pPr marL="0" indent="0" algn="l">
              <a:lnSpc>
                <a:spcPts val="2550"/>
              </a:lnSpc>
              <a:buNone/>
            </a:pPr>
            <a:r>
              <a:rPr lang="en-US" sz="1550" dirty="0">
                <a:solidFill>
                  <a:srgbClr val="00002E"/>
                </a:solidFill>
                <a:latin typeface="PT Sans" panose="020B0703020203020204" pitchFamily="34" charset="0"/>
                <a:ea typeface="PT Sans" panose="020B0703020203020204" pitchFamily="34" charset="-122"/>
                <a:cs typeface="PT Sans" panose="020B0703020203020204" pitchFamily="34" charset="-120"/>
              </a:rPr>
              <a:t>Configure Wazuh agents deployed on endpoints to effectively collect and report security data to the manager.</a:t>
            </a:r>
            <a:endParaRPr lang="en-US" sz="1550" dirty="0"/>
          </a:p>
        </p:txBody>
      </p:sp>
      <p:pic>
        <p:nvPicPr>
          <p:cNvPr id="13" name="Image 4" descr="preencoded.png"/>
          <p:cNvPicPr>
            <a:picLocks noChangeAspect="1"/>
          </p:cNvPicPr>
          <p:nvPr/>
        </p:nvPicPr>
        <p:blipFill>
          <a:blip r:embed="rId5"/>
          <a:stretch>
            <a:fillRect/>
          </a:stretch>
        </p:blipFill>
        <p:spPr>
          <a:xfrm>
            <a:off x="10210681" y="5168860"/>
            <a:ext cx="507683" cy="507683"/>
          </a:xfrm>
          <a:prstGeom prst="rect">
            <a:avLst/>
          </a:prstGeom>
        </p:spPr>
      </p:pic>
      <p:sp>
        <p:nvSpPr>
          <p:cNvPr id="14" name="Text 7"/>
          <p:cNvSpPr/>
          <p:nvPr/>
        </p:nvSpPr>
        <p:spPr>
          <a:xfrm>
            <a:off x="10210681" y="5879544"/>
            <a:ext cx="3360063" cy="298609"/>
          </a:xfrm>
          <a:prstGeom prst="rect">
            <a:avLst/>
          </a:prstGeom>
          <a:noFill/>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Setting up Rules and Decoders</a:t>
            </a:r>
            <a:endParaRPr lang="en-US" sz="1850" dirty="0"/>
          </a:p>
        </p:txBody>
      </p:sp>
      <p:sp>
        <p:nvSpPr>
          <p:cNvPr id="15" name="Text 8"/>
          <p:cNvSpPr/>
          <p:nvPr/>
        </p:nvSpPr>
        <p:spPr>
          <a:xfrm>
            <a:off x="10210681" y="6299954"/>
            <a:ext cx="3709035" cy="1299686"/>
          </a:xfrm>
          <a:prstGeom prst="rect">
            <a:avLst/>
          </a:prstGeom>
          <a:noFill/>
        </p:spPr>
        <p:txBody>
          <a:bodyPr wrap="square" lIns="0" tIns="0" rIns="0" bIns="0" rtlCol="0" anchor="t"/>
          <a:lstStyle/>
          <a:p>
            <a:pPr marL="0" indent="0" algn="l">
              <a:lnSpc>
                <a:spcPts val="2550"/>
              </a:lnSpc>
              <a:buNone/>
            </a:pPr>
            <a:r>
              <a:rPr lang="en-US" sz="1550" dirty="0">
                <a:solidFill>
                  <a:srgbClr val="00002E"/>
                </a:solidFill>
                <a:latin typeface="PT Sans" panose="020B0703020203020204" pitchFamily="34" charset="0"/>
                <a:ea typeface="PT Sans" panose="020B0703020203020204" pitchFamily="34" charset="-122"/>
                <a:cs typeface="PT Sans" panose="020B0703020203020204" pitchFamily="34" charset="-120"/>
              </a:rPr>
              <a:t>Define specific rules and decoders for the Wazuh system to identify and categorize potential threats based on your organization's requirements.</a:t>
            </a:r>
            <a:endParaRPr lang="en-US" sz="1550" dirty="0"/>
          </a:p>
        </p:txBody>
      </p:sp>
      <p:sp>
        <p:nvSpPr>
          <p:cNvPr id="16" name="Rectangles 15"/>
          <p:cNvSpPr/>
          <p:nvPr/>
        </p:nvSpPr>
        <p:spPr>
          <a:xfrm>
            <a:off x="12656820" y="7672070"/>
            <a:ext cx="1926590"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858010" y="581660"/>
            <a:ext cx="10033635" cy="1311910"/>
          </a:xfrm>
          <a:prstGeom prst="rect">
            <a:avLst/>
          </a:prstGeom>
          <a:noFill/>
        </p:spPr>
        <p:txBody>
          <a:bodyPr wrap="square" lIns="0" tIns="0" rIns="0" bIns="0" rtlCol="0" anchor="t"/>
          <a:lstStyle/>
          <a:p>
            <a:pPr marL="0" indent="0">
              <a:lnSpc>
                <a:spcPts val="5150"/>
              </a:lnSpc>
              <a:buNone/>
            </a:pPr>
            <a:r>
              <a:rPr lang="en-US" sz="4100" dirty="0">
                <a:solidFill>
                  <a:srgbClr val="00002E"/>
                </a:solidFill>
                <a:latin typeface="Nunito Semi Bold" pitchFamily="34" charset="0"/>
                <a:ea typeface="Nunito Semi Bold" pitchFamily="34" charset="-122"/>
                <a:cs typeface="Nunito Semi Bold" pitchFamily="34" charset="-120"/>
              </a:rPr>
              <a:t>Installation Overview: Getting Started</a:t>
            </a:r>
            <a:endParaRPr lang="en-US" sz="4100" dirty="0"/>
          </a:p>
        </p:txBody>
      </p:sp>
      <p:sp>
        <p:nvSpPr>
          <p:cNvPr id="4" name="Shape 1"/>
          <p:cNvSpPr/>
          <p:nvPr/>
        </p:nvSpPr>
        <p:spPr>
          <a:xfrm>
            <a:off x="1528643" y="1850509"/>
            <a:ext cx="30480" cy="5353526"/>
          </a:xfrm>
          <a:prstGeom prst="roundRect">
            <a:avLst>
              <a:gd name="adj" fmla="val 1097757"/>
            </a:avLst>
          </a:prstGeom>
          <a:solidFill>
            <a:srgbClr val="000000">
              <a:alpha val="8000"/>
            </a:srgbClr>
          </a:solidFill>
        </p:spPr>
      </p:sp>
      <p:sp>
        <p:nvSpPr>
          <p:cNvPr id="5" name="Shape 2"/>
          <p:cNvSpPr/>
          <p:nvPr/>
        </p:nvSpPr>
        <p:spPr>
          <a:xfrm>
            <a:off x="1764328" y="2336998"/>
            <a:ext cx="780693" cy="30480"/>
          </a:xfrm>
          <a:prstGeom prst="roundRect">
            <a:avLst>
              <a:gd name="adj" fmla="val 1097757"/>
            </a:avLst>
          </a:prstGeom>
          <a:solidFill>
            <a:srgbClr val="2D4DF2"/>
          </a:solidFill>
        </p:spPr>
      </p:sp>
      <p:sp>
        <p:nvSpPr>
          <p:cNvPr id="6" name="Shape 3"/>
          <p:cNvSpPr/>
          <p:nvPr/>
        </p:nvSpPr>
        <p:spPr>
          <a:xfrm>
            <a:off x="1292959" y="2101374"/>
            <a:ext cx="501848" cy="501848"/>
          </a:xfrm>
          <a:prstGeom prst="roundRect">
            <a:avLst>
              <a:gd name="adj" fmla="val 66673"/>
            </a:avLst>
          </a:prstGeom>
          <a:solidFill>
            <a:srgbClr val="F3F3FF"/>
          </a:solidFill>
          <a:ln w="22860">
            <a:solidFill>
              <a:srgbClr val="2D4DF2"/>
            </a:solidFill>
            <a:prstDash val="solid"/>
          </a:ln>
        </p:spPr>
      </p:sp>
      <p:sp>
        <p:nvSpPr>
          <p:cNvPr id="7" name="Text 4"/>
          <p:cNvSpPr/>
          <p:nvPr/>
        </p:nvSpPr>
        <p:spPr>
          <a:xfrm>
            <a:off x="1449407" y="2194838"/>
            <a:ext cx="188952" cy="314920"/>
          </a:xfrm>
          <a:prstGeom prst="rect">
            <a:avLst/>
          </a:prstGeom>
          <a:noFill/>
        </p:spPr>
        <p:txBody>
          <a:bodyPr wrap="none" lIns="0" tIns="0" rIns="0" bIns="0" rtlCol="0" anchor="t"/>
          <a:lstStyle/>
          <a:p>
            <a:pPr marL="0" indent="0" algn="ctr">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1</a:t>
            </a:r>
            <a:endParaRPr lang="en-US" sz="2450" dirty="0"/>
          </a:p>
        </p:txBody>
      </p:sp>
      <p:sp>
        <p:nvSpPr>
          <p:cNvPr id="8" name="Text 5"/>
          <p:cNvSpPr/>
          <p:nvPr/>
        </p:nvSpPr>
        <p:spPr>
          <a:xfrm>
            <a:off x="2770505" y="2073275"/>
            <a:ext cx="10146030" cy="1070610"/>
          </a:xfrm>
          <a:prstGeom prst="rect">
            <a:avLst/>
          </a:prstGeom>
          <a:noFill/>
        </p:spPr>
        <p:txBody>
          <a:bodyPr wrap="square" lIns="0" tIns="0" rIns="0" bIns="0" rtlCol="0" anchor="t"/>
          <a:lstStyle/>
          <a:p>
            <a:pPr marL="0" indent="0" algn="l">
              <a:lnSpc>
                <a:spcPts val="2800"/>
              </a:lnSpc>
              <a:buNone/>
            </a:pPr>
            <a:r>
              <a:rPr lang="en-US" sz="1750" dirty="0">
                <a:solidFill>
                  <a:srgbClr val="00002E"/>
                </a:solidFill>
                <a:latin typeface="PT Sans" panose="020B0703020203020204" pitchFamily="34" charset="0"/>
                <a:ea typeface="PT Sans" panose="020B0703020203020204" pitchFamily="34" charset="-122"/>
                <a:cs typeface="PT Sans" panose="020B0703020203020204" pitchFamily="34" charset="-120"/>
              </a:rPr>
              <a:t>Prerequisites: Supported operating systems (Linux, Windows, macOS). Ensure sufficient hardware and software resources for optimal performance.</a:t>
            </a:r>
            <a:endParaRPr lang="en-US" sz="1750" dirty="0"/>
          </a:p>
        </p:txBody>
      </p:sp>
      <p:sp>
        <p:nvSpPr>
          <p:cNvPr id="9" name="Shape 6"/>
          <p:cNvSpPr/>
          <p:nvPr/>
        </p:nvSpPr>
        <p:spPr>
          <a:xfrm>
            <a:off x="1764328" y="4076859"/>
            <a:ext cx="780693" cy="30480"/>
          </a:xfrm>
          <a:prstGeom prst="roundRect">
            <a:avLst>
              <a:gd name="adj" fmla="val 1097757"/>
            </a:avLst>
          </a:prstGeom>
          <a:solidFill>
            <a:srgbClr val="018CE1"/>
          </a:solidFill>
        </p:spPr>
      </p:sp>
      <p:sp>
        <p:nvSpPr>
          <p:cNvPr id="10" name="Shape 7"/>
          <p:cNvSpPr/>
          <p:nvPr/>
        </p:nvSpPr>
        <p:spPr>
          <a:xfrm>
            <a:off x="1292959" y="3841234"/>
            <a:ext cx="501848" cy="501848"/>
          </a:xfrm>
          <a:prstGeom prst="roundRect">
            <a:avLst>
              <a:gd name="adj" fmla="val 66673"/>
            </a:avLst>
          </a:prstGeom>
          <a:solidFill>
            <a:srgbClr val="F3F3FF"/>
          </a:solidFill>
          <a:ln w="22860">
            <a:solidFill>
              <a:srgbClr val="018CE1"/>
            </a:solidFill>
            <a:prstDash val="solid"/>
          </a:ln>
        </p:spPr>
      </p:sp>
      <p:sp>
        <p:nvSpPr>
          <p:cNvPr id="11" name="Text 8"/>
          <p:cNvSpPr/>
          <p:nvPr/>
        </p:nvSpPr>
        <p:spPr>
          <a:xfrm>
            <a:off x="1449407" y="3934698"/>
            <a:ext cx="188952" cy="314920"/>
          </a:xfrm>
          <a:prstGeom prst="rect">
            <a:avLst/>
          </a:prstGeom>
          <a:noFill/>
        </p:spPr>
        <p:txBody>
          <a:bodyPr wrap="none" lIns="0" tIns="0" rIns="0" bIns="0" rtlCol="0" anchor="t"/>
          <a:lstStyle/>
          <a:p>
            <a:pPr marL="0" indent="0" algn="ctr">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2</a:t>
            </a:r>
            <a:endParaRPr lang="en-US" sz="2450" dirty="0"/>
          </a:p>
        </p:txBody>
      </p:sp>
      <p:sp>
        <p:nvSpPr>
          <p:cNvPr id="12" name="Text 9"/>
          <p:cNvSpPr/>
          <p:nvPr/>
        </p:nvSpPr>
        <p:spPr>
          <a:xfrm>
            <a:off x="2770505" y="3813175"/>
            <a:ext cx="9911715" cy="1070610"/>
          </a:xfrm>
          <a:prstGeom prst="rect">
            <a:avLst/>
          </a:prstGeom>
          <a:noFill/>
        </p:spPr>
        <p:txBody>
          <a:bodyPr wrap="square" lIns="0" tIns="0" rIns="0" bIns="0" rtlCol="0" anchor="t"/>
          <a:lstStyle/>
          <a:p>
            <a:pPr marL="0" indent="0" algn="l">
              <a:lnSpc>
                <a:spcPts val="2800"/>
              </a:lnSpc>
              <a:buNone/>
            </a:pPr>
            <a:r>
              <a:rPr lang="en-US" sz="1750" dirty="0">
                <a:solidFill>
                  <a:srgbClr val="00002E"/>
                </a:solidFill>
                <a:latin typeface="PT Sans" panose="020B0703020203020204" pitchFamily="34" charset="0"/>
                <a:ea typeface="PT Sans" panose="020B0703020203020204" pitchFamily="34" charset="-122"/>
                <a:cs typeface="PT Sans" panose="020B0703020203020204" pitchFamily="34" charset="-120"/>
              </a:rPr>
              <a:t>Installation Steps: Wazuh Manager setup, Elasticsearch installation, Wazuh Dashboard installation, and agent deployment on monitored endpoints.</a:t>
            </a:r>
            <a:endParaRPr lang="en-US" sz="1750" dirty="0"/>
          </a:p>
        </p:txBody>
      </p:sp>
      <p:sp>
        <p:nvSpPr>
          <p:cNvPr id="13" name="Shape 10"/>
          <p:cNvSpPr/>
          <p:nvPr/>
        </p:nvSpPr>
        <p:spPr>
          <a:xfrm>
            <a:off x="1764328" y="5816719"/>
            <a:ext cx="780693" cy="30480"/>
          </a:xfrm>
          <a:prstGeom prst="roundRect">
            <a:avLst>
              <a:gd name="adj" fmla="val 1097757"/>
            </a:avLst>
          </a:prstGeom>
          <a:solidFill>
            <a:srgbClr val="DA33BF"/>
          </a:solidFill>
        </p:spPr>
      </p:sp>
      <p:sp>
        <p:nvSpPr>
          <p:cNvPr id="14" name="Shape 11"/>
          <p:cNvSpPr/>
          <p:nvPr/>
        </p:nvSpPr>
        <p:spPr>
          <a:xfrm>
            <a:off x="1292959" y="5581094"/>
            <a:ext cx="501848" cy="501848"/>
          </a:xfrm>
          <a:prstGeom prst="roundRect">
            <a:avLst>
              <a:gd name="adj" fmla="val 66673"/>
            </a:avLst>
          </a:prstGeom>
          <a:solidFill>
            <a:srgbClr val="F3F3FF"/>
          </a:solidFill>
          <a:ln w="22860">
            <a:solidFill>
              <a:srgbClr val="DA33BF"/>
            </a:solidFill>
            <a:prstDash val="solid"/>
          </a:ln>
        </p:spPr>
      </p:sp>
      <p:sp>
        <p:nvSpPr>
          <p:cNvPr id="15" name="Text 12"/>
          <p:cNvSpPr/>
          <p:nvPr/>
        </p:nvSpPr>
        <p:spPr>
          <a:xfrm>
            <a:off x="1449407" y="5674558"/>
            <a:ext cx="188952" cy="314920"/>
          </a:xfrm>
          <a:prstGeom prst="rect">
            <a:avLst/>
          </a:prstGeom>
          <a:noFill/>
        </p:spPr>
        <p:txBody>
          <a:bodyPr wrap="none" lIns="0" tIns="0" rIns="0" bIns="0" rtlCol="0" anchor="t"/>
          <a:lstStyle/>
          <a:p>
            <a:pPr marL="0" indent="0" algn="ctr">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3</a:t>
            </a:r>
            <a:endParaRPr lang="en-US" sz="2450" dirty="0"/>
          </a:p>
        </p:txBody>
      </p:sp>
      <p:sp>
        <p:nvSpPr>
          <p:cNvPr id="16" name="Text 13"/>
          <p:cNvSpPr/>
          <p:nvPr/>
        </p:nvSpPr>
        <p:spPr>
          <a:xfrm>
            <a:off x="2770505" y="5553075"/>
            <a:ext cx="10251440" cy="1428115"/>
          </a:xfrm>
          <a:prstGeom prst="rect">
            <a:avLst/>
          </a:prstGeom>
          <a:noFill/>
        </p:spPr>
        <p:txBody>
          <a:bodyPr wrap="square" lIns="0" tIns="0" rIns="0" bIns="0" rtlCol="0" anchor="t"/>
          <a:lstStyle/>
          <a:p>
            <a:pPr marL="0" indent="0" algn="l">
              <a:lnSpc>
                <a:spcPts val="2800"/>
              </a:lnSpc>
              <a:buNone/>
            </a:pPr>
            <a:r>
              <a:rPr lang="en-US" sz="1750" dirty="0">
                <a:solidFill>
                  <a:srgbClr val="00002E"/>
                </a:solidFill>
                <a:latin typeface="PT Sans" panose="020B0703020203020204" pitchFamily="34" charset="0"/>
                <a:ea typeface="PT Sans" panose="020B0703020203020204" pitchFamily="34" charset="-122"/>
                <a:cs typeface="PT Sans" panose="020B0703020203020204" pitchFamily="34" charset="-120"/>
              </a:rPr>
              <a:t>Configuration: Connect Wazuh Manager to Elasticsearch, enable necessary modules (FIM, log collection, vulnerability detection), and configure Wazuh agents for optimal data collection and analysis.</a:t>
            </a:r>
            <a:endParaRPr lang="en-US" sz="1750" dirty="0"/>
          </a:p>
        </p:txBody>
      </p:sp>
      <p:sp>
        <p:nvSpPr>
          <p:cNvPr id="18" name="Rectangles 17"/>
          <p:cNvSpPr/>
          <p:nvPr/>
        </p:nvSpPr>
        <p:spPr>
          <a:xfrm>
            <a:off x="12656820" y="7684770"/>
            <a:ext cx="1926590" cy="521335"/>
          </a:xfrm>
          <a:prstGeom prst="rect">
            <a:avLst/>
          </a:prstGeom>
          <a:solidFill>
            <a:srgbClr val="F3F3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77)"/>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00)"/>
          <p:cNvPicPr>
            <a:picLocks noChangeAspect="1"/>
          </p:cNvPicPr>
          <p:nvPr/>
        </p:nvPicPr>
        <p:blipFill>
          <a:blip r:embed="rId1"/>
          <a:stretch>
            <a:fillRect/>
          </a:stretch>
        </p:blipFill>
        <p:spPr>
          <a:xfrm>
            <a:off x="0" y="-12700"/>
            <a:ext cx="14630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144)"/>
          <p:cNvPicPr>
            <a:picLocks noChangeAspect="1"/>
          </p:cNvPicPr>
          <p:nvPr/>
        </p:nvPicPr>
        <p:blipFill>
          <a:blip r:embed="rId1"/>
          <a:stretch>
            <a:fillRect/>
          </a:stretch>
        </p:blipFill>
        <p:spPr>
          <a:xfrm>
            <a:off x="0" y="12700"/>
            <a:ext cx="14630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4245</Words>
  <Application>WPS Presentation</Application>
  <PresentationFormat>On-screen Show (16:9)</PresentationFormat>
  <Paragraphs>165</Paragraphs>
  <Slides>26</Slides>
  <Notes>10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26</vt:i4>
      </vt:variant>
    </vt:vector>
  </HeadingPairs>
  <TitlesOfParts>
    <vt:vector size="42" baseType="lpstr">
      <vt:lpstr>Arial</vt:lpstr>
      <vt:lpstr>SimSun</vt:lpstr>
      <vt:lpstr>Wingdings</vt:lpstr>
      <vt:lpstr>Nunito Semi Bold</vt:lpstr>
      <vt:lpstr>Nunito Semi Bold</vt:lpstr>
      <vt:lpstr>Nunito Semi Bold</vt:lpstr>
      <vt:lpstr>PT Sans Bold</vt:lpstr>
      <vt:lpstr>PT Sans</vt:lpstr>
      <vt:lpstr>PT Sans</vt:lpstr>
      <vt:lpstr>PT Sans</vt:lpstr>
      <vt:lpstr>Calibri</vt:lpstr>
      <vt:lpstr>Microsoft YaHei</vt:lpstr>
      <vt:lpstr>Arial Unicode MS</vt:lpstr>
      <vt:lpstr>Calibri Light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Zainab Mushtaq</cp:lastModifiedBy>
  <cp:revision>3</cp:revision>
  <dcterms:created xsi:type="dcterms:W3CDTF">2024-12-12T17:28:00Z</dcterms:created>
  <dcterms:modified xsi:type="dcterms:W3CDTF">2024-12-12T21:05:22Z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738AAA7FC1FE4D348A6CDA5ECFDCC328_12</vt:lpwstr>
  </property>
  <property fmtid="{D5CDD505-2E9C-101B-9397-08002B2CF9AE}" pid="3" name="KSOProductBuildVer">
    <vt:lpwstr>1033-12.2.0.19307</vt:lpwstr>
  </property>
</Properties>
</file>